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494" r:id="rId4"/>
    <p:sldId id="533" r:id="rId5"/>
    <p:sldId id="534" r:id="rId6"/>
    <p:sldId id="537" r:id="rId7"/>
    <p:sldId id="538" r:id="rId8"/>
    <p:sldId id="539" r:id="rId9"/>
    <p:sldId id="540" r:id="rId10"/>
    <p:sldId id="541" r:id="rId11"/>
    <p:sldId id="542" r:id="rId12"/>
    <p:sldId id="543" r:id="rId13"/>
    <p:sldId id="544" r:id="rId14"/>
    <p:sldId id="423" r:id="rId15"/>
    <p:sldId id="545" r:id="rId16"/>
    <p:sldId id="546" r:id="rId17"/>
    <p:sldId id="547" r:id="rId18"/>
    <p:sldId id="548" r:id="rId19"/>
    <p:sldId id="549" r:id="rId20"/>
    <p:sldId id="550" r:id="rId21"/>
    <p:sldId id="551" r:id="rId22"/>
    <p:sldId id="552" r:id="rId23"/>
    <p:sldId id="553" r:id="rId24"/>
    <p:sldId id="554" r:id="rId25"/>
    <p:sldId id="555" r:id="rId26"/>
    <p:sldId id="556" r:id="rId27"/>
    <p:sldId id="557" r:id="rId28"/>
    <p:sldId id="558" r:id="rId29"/>
    <p:sldId id="559" r:id="rId30"/>
    <p:sldId id="560" r:id="rId31"/>
    <p:sldId id="561" r:id="rId32"/>
    <p:sldId id="395" r:id="rId33"/>
    <p:sldId id="5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15"/>
    <p:restoredTop sz="94694"/>
  </p:normalViewPr>
  <p:slideViewPr>
    <p:cSldViewPr snapToGrid="0" snapToObjects="1">
      <p:cViewPr varScale="1">
        <p:scale>
          <a:sx n="108" d="100"/>
          <a:sy n="108" d="100"/>
        </p:scale>
        <p:origin x="208"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9/22/21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9/22/21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9/22/21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9/22/21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9/22/21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9/22/21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9/22/21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9/22/21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9/22/21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9/22/21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9/22/21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9/22/21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9/22/21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9/22/21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9/22/21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9/22/21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Intergranular attack modes occur due to the depletion of Cr in grain boundaries due to the formation of Cr23C6 carbides allowing penetration of corrosive species</a:t>
            </a:r>
          </a:p>
          <a:p>
            <a:r>
              <a:rPr lang="en-US" sz="2000" dirty="0"/>
              <a:t>Oxygen and volatile fission products (Cs, </a:t>
            </a:r>
            <a:r>
              <a:rPr lang="en-US" sz="2000" dirty="0" err="1"/>
              <a:t>Te</a:t>
            </a:r>
            <a:r>
              <a:rPr lang="en-US" sz="2000" dirty="0"/>
              <a:t>, I, etc.) are the primary culprits of FCCI initiation in oxide fuel systems</a:t>
            </a:r>
          </a:p>
          <a:p>
            <a:r>
              <a:rPr lang="en-US" sz="2000" dirty="0"/>
              <a:t>In MOX fuels, the oxygen potential of the system is the greatest difference from LWR UO2</a:t>
            </a:r>
          </a:p>
          <a:p>
            <a:r>
              <a:rPr lang="en-US" sz="2000" dirty="0"/>
              <a:t>The preferential formation of noble metals rather than oxide formers leads to an excess of available oxygen in the system</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9" name="Content Placeholder 8">
            <a:extLst>
              <a:ext uri="{FF2B5EF4-FFF2-40B4-BE49-F238E27FC236}">
                <a16:creationId xmlns:a16="http://schemas.microsoft.com/office/drawing/2014/main" id="{2742A9BD-7832-5344-803D-02C91FBF28CA}"/>
              </a:ext>
            </a:extLst>
          </p:cNvPr>
          <p:cNvPicPr>
            <a:picLocks noGrp="1" noChangeAspect="1"/>
          </p:cNvPicPr>
          <p:nvPr>
            <p:ph sz="half" idx="2"/>
          </p:nvPr>
        </p:nvPicPr>
        <p:blipFill>
          <a:blip r:embed="rId2"/>
          <a:stretch>
            <a:fillRect/>
          </a:stretch>
        </p:blipFill>
        <p:spPr>
          <a:xfrm>
            <a:off x="6781800" y="1970881"/>
            <a:ext cx="4216400" cy="4152900"/>
          </a:xfrm>
          <a:prstGeom prst="rect">
            <a:avLst/>
          </a:prstGeom>
        </p:spPr>
      </p:pic>
    </p:spTree>
    <p:extLst>
      <p:ext uri="{BB962C8B-B14F-4D97-AF65-F5344CB8AC3E}">
        <p14:creationId xmlns:p14="http://schemas.microsoft.com/office/powerpoint/2010/main" val="3423010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A8BE-71EE-ED46-92F3-14308525C58D}"/>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5780C6AA-3F7C-6B42-A3C7-16F5392C52CF}"/>
              </a:ext>
            </a:extLst>
          </p:cNvPr>
          <p:cNvSpPr>
            <a:spLocks noGrp="1"/>
          </p:cNvSpPr>
          <p:nvPr>
            <p:ph sz="half" idx="1"/>
          </p:nvPr>
        </p:nvSpPr>
        <p:spPr/>
        <p:txBody>
          <a:bodyPr/>
          <a:lstStyle/>
          <a:p>
            <a:r>
              <a:rPr lang="en-US" sz="2200" dirty="0"/>
              <a:t>Under normal operation, stainless steel cladding forms a chrome oxide (Cr2O3) layer that acts to protect the cladding from corrosion </a:t>
            </a:r>
          </a:p>
          <a:p>
            <a:r>
              <a:rPr lang="en-US" sz="2200" dirty="0"/>
              <a:t>Cs is generally unreactive with stainless steel claddings, but reacts with the protective oxide layer to create Cs-chromates (Cs2CrO4 or Cs2Cr2O7) when excess oxygen is present</a:t>
            </a:r>
          </a:p>
          <a:p>
            <a:r>
              <a:rPr lang="en-US" sz="2200" dirty="0"/>
              <a:t>The decay of the protective oxide layer causes deeper penetration of the FCCI into the cladding</a:t>
            </a:r>
          </a:p>
          <a:p>
            <a:endParaRPr lang="en-US" sz="2200" dirty="0"/>
          </a:p>
        </p:txBody>
      </p:sp>
      <p:sp>
        <p:nvSpPr>
          <p:cNvPr id="4" name="Content Placeholder 3">
            <a:extLst>
              <a:ext uri="{FF2B5EF4-FFF2-40B4-BE49-F238E27FC236}">
                <a16:creationId xmlns:a16="http://schemas.microsoft.com/office/drawing/2014/main" id="{4F122219-D24D-C94F-B0C5-99956CB05B7F}"/>
              </a:ext>
            </a:extLst>
          </p:cNvPr>
          <p:cNvSpPr>
            <a:spLocks noGrp="1"/>
          </p:cNvSpPr>
          <p:nvPr>
            <p:ph sz="half" idx="2"/>
          </p:nvPr>
        </p:nvSpPr>
        <p:spPr>
          <a:xfrm>
            <a:off x="6197600" y="1968503"/>
            <a:ext cx="5700110" cy="4157663"/>
          </a:xfrm>
        </p:spPr>
        <p:txBody>
          <a:bodyPr/>
          <a:lstStyle/>
          <a:p>
            <a:r>
              <a:rPr lang="en-US" sz="2200" dirty="0"/>
              <a:t>Iodine is primarily bound to Cs in the form of </a:t>
            </a:r>
            <a:r>
              <a:rPr lang="en-US" sz="2200" dirty="0" err="1"/>
              <a:t>CsI</a:t>
            </a:r>
            <a:r>
              <a:rPr lang="en-US" sz="2200" dirty="0"/>
              <a:t>, and can lead to an enhancement in oxidation in </a:t>
            </a:r>
            <a:r>
              <a:rPr lang="en-US" sz="2200" dirty="0" err="1"/>
              <a:t>hyperstoichiometric</a:t>
            </a:r>
            <a:r>
              <a:rPr lang="en-US" sz="2200" dirty="0"/>
              <a:t> fuels</a:t>
            </a:r>
          </a:p>
          <a:p>
            <a:r>
              <a:rPr lang="en-US" sz="2200" dirty="0"/>
              <a:t>Tellurium is highly active when combined with Cs to create Cs2Te, which can dissolve cladding constituents in the presence of high oxygen potential</a:t>
            </a:r>
          </a:p>
          <a:p>
            <a:r>
              <a:rPr lang="en-US" sz="2200" dirty="0"/>
              <a:t>The O/M ratio of the fuel before and during irradiation are significant factors, and FCCI can potentially be limited by operating with a </a:t>
            </a:r>
            <a:r>
              <a:rPr lang="en-US" sz="2200" dirty="0" err="1"/>
              <a:t>hypostoichiometric</a:t>
            </a:r>
            <a:r>
              <a:rPr lang="en-US" sz="2200" dirty="0"/>
              <a:t> initial fuel composition</a:t>
            </a:r>
          </a:p>
          <a:p>
            <a:endParaRPr lang="en-US" sz="2200" dirty="0"/>
          </a:p>
          <a:p>
            <a:endParaRPr lang="en-US" sz="2200" dirty="0"/>
          </a:p>
        </p:txBody>
      </p:sp>
      <p:sp>
        <p:nvSpPr>
          <p:cNvPr id="5" name="Slide Number Placeholder 4">
            <a:extLst>
              <a:ext uri="{FF2B5EF4-FFF2-40B4-BE49-F238E27FC236}">
                <a16:creationId xmlns:a16="http://schemas.microsoft.com/office/drawing/2014/main" id="{11B1FEDF-B9D7-8D42-BB11-3522F97DDCC9}"/>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7312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969-4403-8A42-98B4-FE0B32DD14D2}"/>
              </a:ext>
            </a:extLst>
          </p:cNvPr>
          <p:cNvSpPr>
            <a:spLocks noGrp="1"/>
          </p:cNvSpPr>
          <p:nvPr>
            <p:ph type="title"/>
          </p:nvPr>
        </p:nvSpPr>
        <p:spPr/>
        <p:txBody>
          <a:bodyPr/>
          <a:lstStyle/>
          <a:p>
            <a:r>
              <a:rPr lang="en-US" dirty="0"/>
              <a:t>MOX Summary</a:t>
            </a:r>
          </a:p>
        </p:txBody>
      </p:sp>
      <p:sp>
        <p:nvSpPr>
          <p:cNvPr id="3" name="Content Placeholder 2">
            <a:extLst>
              <a:ext uri="{FF2B5EF4-FFF2-40B4-BE49-F238E27FC236}">
                <a16:creationId xmlns:a16="http://schemas.microsoft.com/office/drawing/2014/main" id="{29C85F92-BE47-B44D-ADDD-589941230655}"/>
              </a:ext>
            </a:extLst>
          </p:cNvPr>
          <p:cNvSpPr>
            <a:spLocks noGrp="1"/>
          </p:cNvSpPr>
          <p:nvPr>
            <p:ph sz="half" idx="1"/>
          </p:nvPr>
        </p:nvSpPr>
        <p:spPr>
          <a:xfrm>
            <a:off x="609600" y="1968503"/>
            <a:ext cx="10972800" cy="4157663"/>
          </a:xfrm>
        </p:spPr>
        <p:txBody>
          <a:bodyPr/>
          <a:lstStyle/>
          <a:p>
            <a:r>
              <a:rPr lang="en-US" sz="2800" dirty="0"/>
              <a:t>Phenomena of interest: Pu redistribution, Pu agglomerates, fission product chemistries, JOG formation, and FCCI</a:t>
            </a:r>
          </a:p>
          <a:p>
            <a:r>
              <a:rPr lang="en-US" sz="2800" dirty="0"/>
              <a:t>O/M ratio is one of the most significant factors in determining the nature of actinide redistribution, fission product precipitate chemistries, and FCCI formation</a:t>
            </a:r>
          </a:p>
          <a:p>
            <a:r>
              <a:rPr lang="en-US" sz="2800" dirty="0"/>
              <a:t>The effects of fission product precipitates and Pu agglomerates on fuel thermal behavior is highly localized with little discernible influence on the overall fuel burnup behavior</a:t>
            </a:r>
          </a:p>
          <a:p>
            <a:endParaRPr lang="en-US" sz="2800" dirty="0"/>
          </a:p>
        </p:txBody>
      </p:sp>
      <p:sp>
        <p:nvSpPr>
          <p:cNvPr id="5" name="Slide Number Placeholder 4">
            <a:extLst>
              <a:ext uri="{FF2B5EF4-FFF2-40B4-BE49-F238E27FC236}">
                <a16:creationId xmlns:a16="http://schemas.microsoft.com/office/drawing/2014/main" id="{2D2F797F-F6CD-934E-87DD-23006FE5CEA2}"/>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61405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coolant</a:t>
            </a:r>
          </a:p>
        </p:txBody>
      </p:sp>
      <p:sp>
        <p:nvSpPr>
          <p:cNvPr id="3" name="Slide Number Placeholder 2">
            <a:extLst>
              <a:ext uri="{FF2B5EF4-FFF2-40B4-BE49-F238E27FC236}">
                <a16:creationId xmlns:a16="http://schemas.microsoft.com/office/drawing/2014/main" id="{8C13F456-584A-824C-B8DE-78755B7103C2}"/>
              </a:ext>
            </a:extLst>
          </p:cNvPr>
          <p:cNvSpPr>
            <a:spLocks noGrp="1"/>
          </p:cNvSpPr>
          <p:nvPr>
            <p:ph type="sldNum" sz="quarter" idx="12"/>
          </p:nvPr>
        </p:nvSpPr>
        <p:spPr/>
        <p:txBody>
          <a:bodyPr/>
          <a:lstStyle/>
          <a:p>
            <a:pPr>
              <a:defRPr/>
            </a:pPr>
            <a:fld id="{0DA6BD0F-ABBC-C14D-BC96-77BE126A748B}" type="slidenum">
              <a:rPr lang="en-US" smtClean="0"/>
              <a:pPr>
                <a:defRPr/>
              </a:pPr>
              <a:t>13</a:t>
            </a:fld>
            <a:endParaRPr lang="en-US"/>
          </a:p>
        </p:txBody>
      </p:sp>
    </p:spTree>
    <p:extLst>
      <p:ext uri="{BB962C8B-B14F-4D97-AF65-F5344CB8AC3E}">
        <p14:creationId xmlns:p14="http://schemas.microsoft.com/office/powerpoint/2010/main" val="355864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BA7-244E-2742-8A82-38A7C55165D4}"/>
              </a:ext>
            </a:extLst>
          </p:cNvPr>
          <p:cNvSpPr>
            <a:spLocks noGrp="1"/>
          </p:cNvSpPr>
          <p:nvPr>
            <p:ph type="title"/>
          </p:nvPr>
        </p:nvSpPr>
        <p:spPr/>
        <p:txBody>
          <a:bodyPr/>
          <a:lstStyle/>
          <a:p>
            <a:r>
              <a:rPr lang="en-US" dirty="0"/>
              <a:t>Liquid Metal Coolants</a:t>
            </a:r>
          </a:p>
        </p:txBody>
      </p:sp>
      <p:sp>
        <p:nvSpPr>
          <p:cNvPr id="3" name="Content Placeholder 2">
            <a:extLst>
              <a:ext uri="{FF2B5EF4-FFF2-40B4-BE49-F238E27FC236}">
                <a16:creationId xmlns:a16="http://schemas.microsoft.com/office/drawing/2014/main" id="{95EC59BB-8940-7141-A266-5E5ECEA7CA03}"/>
              </a:ext>
            </a:extLst>
          </p:cNvPr>
          <p:cNvSpPr>
            <a:spLocks noGrp="1"/>
          </p:cNvSpPr>
          <p:nvPr>
            <p:ph sz="half" idx="1"/>
          </p:nvPr>
        </p:nvSpPr>
        <p:spPr>
          <a:xfrm>
            <a:off x="609600" y="1968504"/>
            <a:ext cx="10612582" cy="1787424"/>
          </a:xfrm>
        </p:spPr>
        <p:txBody>
          <a:bodyPr/>
          <a:lstStyle/>
          <a:p>
            <a:r>
              <a:rPr lang="en-US" sz="2200" dirty="0"/>
              <a:t>Liquid metals (LM), such as sodium (Na), lead (Pb), and lead–bismuth (Pb–Bi) eutectic, are considered as potential coolants for the fast spectrum nuclear reactors of the next generation</a:t>
            </a:r>
          </a:p>
          <a:p>
            <a:endParaRPr lang="en-US" sz="2200" dirty="0"/>
          </a:p>
          <a:p>
            <a:endParaRPr lang="en-US" sz="2200" dirty="0"/>
          </a:p>
        </p:txBody>
      </p:sp>
      <p:pic>
        <p:nvPicPr>
          <p:cNvPr id="6" name="Content Placeholder 5">
            <a:extLst>
              <a:ext uri="{FF2B5EF4-FFF2-40B4-BE49-F238E27FC236}">
                <a16:creationId xmlns:a16="http://schemas.microsoft.com/office/drawing/2014/main" id="{CCF40845-2C40-7D4B-8C00-AAB2855E17D6}"/>
              </a:ext>
            </a:extLst>
          </p:cNvPr>
          <p:cNvPicPr>
            <a:picLocks noGrp="1" noChangeAspect="1"/>
          </p:cNvPicPr>
          <p:nvPr>
            <p:ph sz="half" idx="2"/>
          </p:nvPr>
        </p:nvPicPr>
        <p:blipFill>
          <a:blip r:embed="rId2"/>
          <a:stretch>
            <a:fillRect/>
          </a:stretch>
        </p:blipFill>
        <p:spPr>
          <a:xfrm>
            <a:off x="1578097" y="3394282"/>
            <a:ext cx="8483927" cy="2816143"/>
          </a:xfrm>
          <a:prstGeom prst="rect">
            <a:avLst/>
          </a:prstGeom>
        </p:spPr>
      </p:pic>
      <p:sp>
        <p:nvSpPr>
          <p:cNvPr id="5" name="Slide Number Placeholder 4">
            <a:extLst>
              <a:ext uri="{FF2B5EF4-FFF2-40B4-BE49-F238E27FC236}">
                <a16:creationId xmlns:a16="http://schemas.microsoft.com/office/drawing/2014/main" id="{7A87E258-6803-BB49-9CDB-AAB54D249ACA}"/>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374362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683C-027F-DA43-9916-565005F8CD91}"/>
              </a:ext>
            </a:extLst>
          </p:cNvPr>
          <p:cNvSpPr>
            <a:spLocks noGrp="1"/>
          </p:cNvSpPr>
          <p:nvPr>
            <p:ph type="title"/>
          </p:nvPr>
        </p:nvSpPr>
        <p:spPr/>
        <p:txBody>
          <a:bodyPr/>
          <a:lstStyle/>
          <a:p>
            <a:r>
              <a:rPr lang="en-US" dirty="0"/>
              <a:t>Sodium</a:t>
            </a:r>
          </a:p>
        </p:txBody>
      </p:sp>
      <p:sp>
        <p:nvSpPr>
          <p:cNvPr id="3" name="Content Placeholder 2">
            <a:extLst>
              <a:ext uri="{FF2B5EF4-FFF2-40B4-BE49-F238E27FC236}">
                <a16:creationId xmlns:a16="http://schemas.microsoft.com/office/drawing/2014/main" id="{A9D49355-732C-AF48-88D0-DADBF4CD9B08}"/>
              </a:ext>
            </a:extLst>
          </p:cNvPr>
          <p:cNvSpPr>
            <a:spLocks noGrp="1"/>
          </p:cNvSpPr>
          <p:nvPr>
            <p:ph sz="half" idx="1"/>
          </p:nvPr>
        </p:nvSpPr>
        <p:spPr/>
        <p:txBody>
          <a:bodyPr/>
          <a:lstStyle/>
          <a:p>
            <a:r>
              <a:rPr lang="en-US" sz="2200" dirty="0"/>
              <a:t>Sodium is a solid at room temperature, and the melting and boiling temperatures are 97.82 and 881.4C, respectively. </a:t>
            </a:r>
          </a:p>
          <a:p>
            <a:r>
              <a:rPr lang="en-US" sz="2200" dirty="0"/>
              <a:t>Therefore, sodium is in the liquid phase at FR operating temperatures without pressurization</a:t>
            </a:r>
          </a:p>
          <a:p>
            <a:r>
              <a:rPr lang="en-US" sz="2200" dirty="0"/>
              <a:t>For this reason, it is not necessary to adopt the proof-pressure design employed in light water reactors for sodium-cooled FRs</a:t>
            </a:r>
          </a:p>
          <a:p>
            <a:endParaRPr lang="en-US" sz="2200" dirty="0"/>
          </a:p>
        </p:txBody>
      </p:sp>
      <p:sp>
        <p:nvSpPr>
          <p:cNvPr id="4" name="Content Placeholder 3">
            <a:extLst>
              <a:ext uri="{FF2B5EF4-FFF2-40B4-BE49-F238E27FC236}">
                <a16:creationId xmlns:a16="http://schemas.microsoft.com/office/drawing/2014/main" id="{AC6C5F63-5F3D-AA49-9F2B-E1CC8ABC2C66}"/>
              </a:ext>
            </a:extLst>
          </p:cNvPr>
          <p:cNvSpPr>
            <a:spLocks noGrp="1"/>
          </p:cNvSpPr>
          <p:nvPr>
            <p:ph sz="half" idx="2"/>
          </p:nvPr>
        </p:nvSpPr>
        <p:spPr/>
        <p:txBody>
          <a:bodyPr/>
          <a:lstStyle/>
          <a:p>
            <a:r>
              <a:rPr lang="en-US" sz="2200" dirty="0"/>
              <a:t>Due to high thermal conductivity and specific heat, sodium can transfer the heat of the reactor core to the power generation system efficiently</a:t>
            </a:r>
          </a:p>
          <a:p>
            <a:r>
              <a:rPr lang="en-US" sz="2200" dirty="0"/>
              <a:t>Na has insignificant neutron moderation, making it suitable for the coolant for the FBR</a:t>
            </a:r>
          </a:p>
          <a:p>
            <a:r>
              <a:rPr lang="en-US" sz="2200" dirty="0"/>
              <a:t>The weakness of sodium as a coolant is its reactivity with oxygen and/or water</a:t>
            </a:r>
          </a:p>
          <a:p>
            <a:endParaRPr lang="en-US" sz="2200" dirty="0"/>
          </a:p>
        </p:txBody>
      </p:sp>
      <p:sp>
        <p:nvSpPr>
          <p:cNvPr id="5" name="Slide Number Placeholder 4">
            <a:extLst>
              <a:ext uri="{FF2B5EF4-FFF2-40B4-BE49-F238E27FC236}">
                <a16:creationId xmlns:a16="http://schemas.microsoft.com/office/drawing/2014/main" id="{3679DB4B-55B2-6D43-8474-A44525DE08D1}"/>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dirty="0"/>
          </a:p>
        </p:txBody>
      </p:sp>
    </p:spTree>
    <p:extLst>
      <p:ext uri="{BB962C8B-B14F-4D97-AF65-F5344CB8AC3E}">
        <p14:creationId xmlns:p14="http://schemas.microsoft.com/office/powerpoint/2010/main" val="205665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D82E-EBE3-EB46-AD8E-A3DC923B5B95}"/>
              </a:ext>
            </a:extLst>
          </p:cNvPr>
          <p:cNvSpPr>
            <a:spLocks noGrp="1"/>
          </p:cNvSpPr>
          <p:nvPr>
            <p:ph type="title"/>
          </p:nvPr>
        </p:nvSpPr>
        <p:spPr/>
        <p:txBody>
          <a:bodyPr/>
          <a:lstStyle/>
          <a:p>
            <a:r>
              <a:rPr lang="en-US" dirty="0"/>
              <a:t>Structural Material Selection for Na</a:t>
            </a:r>
          </a:p>
        </p:txBody>
      </p:sp>
      <p:sp>
        <p:nvSpPr>
          <p:cNvPr id="3" name="Content Placeholder 2">
            <a:extLst>
              <a:ext uri="{FF2B5EF4-FFF2-40B4-BE49-F238E27FC236}">
                <a16:creationId xmlns:a16="http://schemas.microsoft.com/office/drawing/2014/main" id="{50F026EB-A1A5-4544-8249-55E7796EC8E9}"/>
              </a:ext>
            </a:extLst>
          </p:cNvPr>
          <p:cNvSpPr>
            <a:spLocks noGrp="1"/>
          </p:cNvSpPr>
          <p:nvPr>
            <p:ph sz="half" idx="1"/>
          </p:nvPr>
        </p:nvSpPr>
        <p:spPr/>
        <p:txBody>
          <a:bodyPr/>
          <a:lstStyle/>
          <a:p>
            <a:r>
              <a:rPr lang="en-US" sz="2200" dirty="0"/>
              <a:t>It is necessary to take the environment into consideration by estimating the mechanical properties and thermal characteristics</a:t>
            </a:r>
          </a:p>
          <a:p>
            <a:r>
              <a:rPr lang="en-US" sz="2200" dirty="0"/>
              <a:t>Environments specific to the SFR components include: (a) contact with the coolant, (b) high temperature at which the creep effects must be taken into account, and (c) neutron irradiation</a:t>
            </a:r>
          </a:p>
          <a:p>
            <a:endParaRPr lang="en-US" sz="2200" dirty="0"/>
          </a:p>
          <a:p>
            <a:endParaRPr lang="en-US" sz="2200" dirty="0"/>
          </a:p>
        </p:txBody>
      </p:sp>
      <p:sp>
        <p:nvSpPr>
          <p:cNvPr id="4" name="Content Placeholder 3">
            <a:extLst>
              <a:ext uri="{FF2B5EF4-FFF2-40B4-BE49-F238E27FC236}">
                <a16:creationId xmlns:a16="http://schemas.microsoft.com/office/drawing/2014/main" id="{C3218D9D-46F1-CD4C-9C78-E1769806AE9B}"/>
              </a:ext>
            </a:extLst>
          </p:cNvPr>
          <p:cNvSpPr>
            <a:spLocks noGrp="1"/>
          </p:cNvSpPr>
          <p:nvPr>
            <p:ph sz="half" idx="2"/>
          </p:nvPr>
        </p:nvSpPr>
        <p:spPr/>
        <p:txBody>
          <a:bodyPr/>
          <a:lstStyle/>
          <a:p>
            <a:r>
              <a:rPr lang="en-US" sz="2200" dirty="0"/>
              <a:t>The dissolution of elements contained in the material, such as iron, chromium, and nickel, in sodium and the reverse phenomenon (deposition) occur on the material surface due to the difference in chemical potential</a:t>
            </a:r>
          </a:p>
          <a:p>
            <a:r>
              <a:rPr lang="en-US" sz="2200" dirty="0"/>
              <a:t>The behavior is fundamentally controlled by the solubility of the material elements in sodium and by the diffusion rate of the materials</a:t>
            </a:r>
          </a:p>
          <a:p>
            <a:endParaRPr lang="en-US" sz="2200" dirty="0"/>
          </a:p>
        </p:txBody>
      </p:sp>
      <p:sp>
        <p:nvSpPr>
          <p:cNvPr id="5" name="Slide Number Placeholder 4">
            <a:extLst>
              <a:ext uri="{FF2B5EF4-FFF2-40B4-BE49-F238E27FC236}">
                <a16:creationId xmlns:a16="http://schemas.microsoft.com/office/drawing/2014/main" id="{41C45C84-E3B6-9A43-B72E-AF4C9B8640F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3299280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8CFF-EC63-A146-AB80-0ED5E1A96244}"/>
              </a:ext>
            </a:extLst>
          </p:cNvPr>
          <p:cNvSpPr>
            <a:spLocks noGrp="1"/>
          </p:cNvSpPr>
          <p:nvPr>
            <p:ph type="title"/>
          </p:nvPr>
        </p:nvSpPr>
        <p:spPr/>
        <p:txBody>
          <a:bodyPr/>
          <a:lstStyle/>
          <a:p>
            <a:r>
              <a:rPr lang="en-US" dirty="0"/>
              <a:t>Solubilities and </a:t>
            </a:r>
            <a:r>
              <a:rPr lang="en-US" dirty="0" err="1"/>
              <a:t>Compatability</a:t>
            </a:r>
            <a:endParaRPr lang="en-US" dirty="0"/>
          </a:p>
        </p:txBody>
      </p:sp>
      <p:sp>
        <p:nvSpPr>
          <p:cNvPr id="3" name="Content Placeholder 2">
            <a:extLst>
              <a:ext uri="{FF2B5EF4-FFF2-40B4-BE49-F238E27FC236}">
                <a16:creationId xmlns:a16="http://schemas.microsoft.com/office/drawing/2014/main" id="{BF87F994-5F5B-E546-8403-7D3AEC1A16D0}"/>
              </a:ext>
            </a:extLst>
          </p:cNvPr>
          <p:cNvSpPr>
            <a:spLocks noGrp="1"/>
          </p:cNvSpPr>
          <p:nvPr>
            <p:ph sz="half" idx="1"/>
          </p:nvPr>
        </p:nvSpPr>
        <p:spPr>
          <a:xfrm>
            <a:off x="609600" y="1968503"/>
            <a:ext cx="3404260" cy="4157663"/>
          </a:xfrm>
        </p:spPr>
        <p:txBody>
          <a:bodyPr/>
          <a:lstStyle/>
          <a:p>
            <a:r>
              <a:rPr lang="en-US" sz="2200" dirty="0"/>
              <a:t>Among the elements in austenitic stainless steel, the solubility of nickel is greatest</a:t>
            </a:r>
          </a:p>
          <a:p>
            <a:r>
              <a:rPr lang="en-US" sz="2200" dirty="0"/>
              <a:t>Therefore, the phase transformation of austenite to ferrite through nickel dissolution is observed on the surface in long-term immersion in sodium</a:t>
            </a:r>
          </a:p>
          <a:p>
            <a:endParaRPr lang="en-US" sz="2200" dirty="0"/>
          </a:p>
        </p:txBody>
      </p:sp>
      <p:pic>
        <p:nvPicPr>
          <p:cNvPr id="6" name="Content Placeholder 5">
            <a:extLst>
              <a:ext uri="{FF2B5EF4-FFF2-40B4-BE49-F238E27FC236}">
                <a16:creationId xmlns:a16="http://schemas.microsoft.com/office/drawing/2014/main" id="{1326BE5E-CC79-0543-A39C-6AA515D5B408}"/>
              </a:ext>
            </a:extLst>
          </p:cNvPr>
          <p:cNvPicPr>
            <a:picLocks noGrp="1" noChangeAspect="1"/>
          </p:cNvPicPr>
          <p:nvPr>
            <p:ph sz="half" idx="2"/>
          </p:nvPr>
        </p:nvPicPr>
        <p:blipFill>
          <a:blip r:embed="rId2"/>
          <a:stretch>
            <a:fillRect/>
          </a:stretch>
        </p:blipFill>
        <p:spPr>
          <a:xfrm>
            <a:off x="4196904" y="1968500"/>
            <a:ext cx="2905101" cy="4157663"/>
          </a:xfrm>
          <a:prstGeom prst="rect">
            <a:avLst/>
          </a:prstGeom>
        </p:spPr>
      </p:pic>
      <p:sp>
        <p:nvSpPr>
          <p:cNvPr id="5" name="Slide Number Placeholder 4">
            <a:extLst>
              <a:ext uri="{FF2B5EF4-FFF2-40B4-BE49-F238E27FC236}">
                <a16:creationId xmlns:a16="http://schemas.microsoft.com/office/drawing/2014/main" id="{2150DFF3-725D-FF42-9E9F-6855DA25E60A}"/>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7" name="Picture 6">
            <a:extLst>
              <a:ext uri="{FF2B5EF4-FFF2-40B4-BE49-F238E27FC236}">
                <a16:creationId xmlns:a16="http://schemas.microsoft.com/office/drawing/2014/main" id="{30198D36-00DF-0C4E-AF33-7FB3661A388D}"/>
              </a:ext>
            </a:extLst>
          </p:cNvPr>
          <p:cNvPicPr>
            <a:picLocks noChangeAspect="1"/>
          </p:cNvPicPr>
          <p:nvPr/>
        </p:nvPicPr>
        <p:blipFill>
          <a:blip r:embed="rId3"/>
          <a:stretch>
            <a:fillRect/>
          </a:stretch>
        </p:blipFill>
        <p:spPr>
          <a:xfrm>
            <a:off x="7285049" y="2323882"/>
            <a:ext cx="4827371" cy="3446897"/>
          </a:xfrm>
          <a:prstGeom prst="rect">
            <a:avLst/>
          </a:prstGeom>
        </p:spPr>
      </p:pic>
    </p:spTree>
    <p:extLst>
      <p:ext uri="{BB962C8B-B14F-4D97-AF65-F5344CB8AC3E}">
        <p14:creationId xmlns:p14="http://schemas.microsoft.com/office/powerpoint/2010/main" val="391300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B4C-5A5A-CB47-8454-49985BAA9E4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C3286D14-8D08-2346-AB86-32FE6E6E3F3D}"/>
              </a:ext>
            </a:extLst>
          </p:cNvPr>
          <p:cNvSpPr>
            <a:spLocks noGrp="1"/>
          </p:cNvSpPr>
          <p:nvPr>
            <p:ph sz="half" idx="1"/>
          </p:nvPr>
        </p:nvSpPr>
        <p:spPr/>
        <p:txBody>
          <a:bodyPr/>
          <a:lstStyle/>
          <a:p>
            <a:r>
              <a:rPr lang="en-US" sz="2200" dirty="0"/>
              <a:t>There are two known mechanisms of sodium corrosion</a:t>
            </a:r>
          </a:p>
          <a:p>
            <a:pPr lvl="1"/>
            <a:r>
              <a:rPr lang="en-US" sz="2200" dirty="0"/>
              <a:t>Type I: corrosion produced by the dissolution of alloy elements to sodium</a:t>
            </a:r>
          </a:p>
          <a:p>
            <a:pPr lvl="1"/>
            <a:r>
              <a:rPr lang="en-US" sz="2200" dirty="0"/>
              <a:t>Type II: corrosion produced through chemical reaction with the impurities in sodium</a:t>
            </a:r>
          </a:p>
          <a:p>
            <a:r>
              <a:rPr lang="en-US" sz="2200" dirty="0"/>
              <a:t>Type I corrosion corrosion is dependent on the solubility in sodium of the elemental composition in the material, temperature, and the rate of solution</a:t>
            </a:r>
          </a:p>
          <a:p>
            <a:endParaRPr lang="en-US" sz="2200" dirty="0"/>
          </a:p>
          <a:p>
            <a:endParaRPr lang="en-US" sz="2200" dirty="0"/>
          </a:p>
        </p:txBody>
      </p:sp>
      <p:sp>
        <p:nvSpPr>
          <p:cNvPr id="4" name="Content Placeholder 3">
            <a:extLst>
              <a:ext uri="{FF2B5EF4-FFF2-40B4-BE49-F238E27FC236}">
                <a16:creationId xmlns:a16="http://schemas.microsoft.com/office/drawing/2014/main" id="{B3E49A3A-C4B0-A240-8C8A-C67BBBF5AEA9}"/>
              </a:ext>
            </a:extLst>
          </p:cNvPr>
          <p:cNvSpPr>
            <a:spLocks noGrp="1"/>
          </p:cNvSpPr>
          <p:nvPr>
            <p:ph sz="half" idx="2"/>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69902977-34CC-F747-A484-C883180BCC55}"/>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6" name="Picture 5">
            <a:extLst>
              <a:ext uri="{FF2B5EF4-FFF2-40B4-BE49-F238E27FC236}">
                <a16:creationId xmlns:a16="http://schemas.microsoft.com/office/drawing/2014/main" id="{FB4787C2-FB8B-9F43-9E26-D38BB5FED042}"/>
              </a:ext>
            </a:extLst>
          </p:cNvPr>
          <p:cNvPicPr>
            <a:picLocks noChangeAspect="1"/>
          </p:cNvPicPr>
          <p:nvPr/>
        </p:nvPicPr>
        <p:blipFill>
          <a:blip r:embed="rId2"/>
          <a:stretch>
            <a:fillRect/>
          </a:stretch>
        </p:blipFill>
        <p:spPr>
          <a:xfrm>
            <a:off x="6687539" y="2080942"/>
            <a:ext cx="3905251" cy="4045224"/>
          </a:xfrm>
          <a:prstGeom prst="rect">
            <a:avLst/>
          </a:prstGeom>
        </p:spPr>
      </p:pic>
    </p:spTree>
    <p:extLst>
      <p:ext uri="{BB962C8B-B14F-4D97-AF65-F5344CB8AC3E}">
        <p14:creationId xmlns:p14="http://schemas.microsoft.com/office/powerpoint/2010/main" val="103733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35ED-0734-1840-B41F-ECA065D791AD}"/>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69DECCCB-22FB-3541-966C-6321257DB30D}"/>
              </a:ext>
            </a:extLst>
          </p:cNvPr>
          <p:cNvSpPr>
            <a:spLocks noGrp="1"/>
          </p:cNvSpPr>
          <p:nvPr>
            <p:ph sz="half" idx="1"/>
          </p:nvPr>
        </p:nvSpPr>
        <p:spPr/>
        <p:txBody>
          <a:bodyPr/>
          <a:lstStyle/>
          <a:p>
            <a:r>
              <a:rPr lang="en-US" sz="2200" dirty="0"/>
              <a:t>The solubility of each of the primary components of stainless steel in sodium at 550 C is less than a few parts per million</a:t>
            </a:r>
          </a:p>
          <a:p>
            <a:r>
              <a:rPr lang="en-US" sz="2200" dirty="0"/>
              <a:t>This means that the nominal compatibility of the steels with sodium is excellent</a:t>
            </a:r>
          </a:p>
          <a:p>
            <a:r>
              <a:rPr lang="en-US" sz="2200" dirty="0"/>
              <a:t>In the isothermal sodium condition, the corrosion of the steels stops when the dissolved elements reach saturation concentration at the temperature of sodium</a:t>
            </a:r>
          </a:p>
          <a:p>
            <a:endParaRPr lang="en-US" sz="2200" dirty="0"/>
          </a:p>
        </p:txBody>
      </p:sp>
      <p:sp>
        <p:nvSpPr>
          <p:cNvPr id="4" name="Content Placeholder 3">
            <a:extLst>
              <a:ext uri="{FF2B5EF4-FFF2-40B4-BE49-F238E27FC236}">
                <a16:creationId xmlns:a16="http://schemas.microsoft.com/office/drawing/2014/main" id="{961136F3-0B47-F744-819E-958D5AAB0D19}"/>
              </a:ext>
            </a:extLst>
          </p:cNvPr>
          <p:cNvSpPr>
            <a:spLocks noGrp="1"/>
          </p:cNvSpPr>
          <p:nvPr>
            <p:ph sz="half" idx="2"/>
          </p:nvPr>
        </p:nvSpPr>
        <p:spPr/>
        <p:txBody>
          <a:bodyPr/>
          <a:lstStyle/>
          <a:p>
            <a:r>
              <a:rPr lang="en-US" sz="2200" dirty="0"/>
              <a:t>This corrosion behavior called thermal gradient mass transfer under non-isothermal conditions</a:t>
            </a:r>
          </a:p>
          <a:p>
            <a:r>
              <a:rPr lang="en-US" sz="2200" dirty="0"/>
              <a:t>In the cooling system, the elements in the materials in the high-temperature section dissolve as a result of the temperature dependency of the solubility of the elements in sodium, and the dissolved elements are deposited on the steel surface in the low-temperature section by the same mechanism</a:t>
            </a:r>
          </a:p>
          <a:p>
            <a:endParaRPr lang="en-US" sz="2200" dirty="0"/>
          </a:p>
        </p:txBody>
      </p:sp>
      <p:sp>
        <p:nvSpPr>
          <p:cNvPr id="5" name="Slide Number Placeholder 4">
            <a:extLst>
              <a:ext uri="{FF2B5EF4-FFF2-40B4-BE49-F238E27FC236}">
                <a16:creationId xmlns:a16="http://schemas.microsoft.com/office/drawing/2014/main" id="{7E41FE5B-9644-FD49-91E1-D131D7962446}"/>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62157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800" dirty="0"/>
              <a:t>Pyroprocessing</a:t>
            </a:r>
          </a:p>
          <a:p>
            <a:pPr lvl="1"/>
            <a:r>
              <a:rPr lang="en-US" sz="2800" dirty="0"/>
              <a:t>well established method relying on molten salt and anode deposition</a:t>
            </a:r>
          </a:p>
          <a:p>
            <a:r>
              <a:rPr lang="en-US" sz="2800" dirty="0"/>
              <a:t>Metallic fuel performance modeling</a:t>
            </a:r>
          </a:p>
          <a:p>
            <a:pPr lvl="1"/>
            <a:r>
              <a:rPr lang="en-US" sz="2800" dirty="0"/>
              <a:t>BISON, ALFUS, LIFEMETAL</a:t>
            </a:r>
          </a:p>
          <a:p>
            <a:pPr lvl="1"/>
            <a:r>
              <a:rPr lang="en-US" sz="2800" dirty="0"/>
              <a:t>all still currently require extensive assumptions</a:t>
            </a:r>
          </a:p>
          <a:p>
            <a:r>
              <a:rPr lang="en-US" sz="2800" dirty="0"/>
              <a:t>MOX intro</a:t>
            </a:r>
          </a:p>
          <a:p>
            <a:pPr lvl="1"/>
            <a:r>
              <a:rPr lang="en-US" sz="2800" dirty="0"/>
              <a:t>restructuring, Pu redistribution, Pu agglomerates</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59338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FF4A-F700-724B-B9DD-F6AC20A0CE0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9C373BE2-545A-8446-8730-763023DA9269}"/>
              </a:ext>
            </a:extLst>
          </p:cNvPr>
          <p:cNvSpPr>
            <a:spLocks noGrp="1"/>
          </p:cNvSpPr>
          <p:nvPr>
            <p:ph sz="half" idx="1"/>
          </p:nvPr>
        </p:nvSpPr>
        <p:spPr/>
        <p:txBody>
          <a:bodyPr/>
          <a:lstStyle/>
          <a:p>
            <a:r>
              <a:rPr lang="en-US" sz="2200" dirty="0"/>
              <a:t>The results of thermal gradient mass transfer using a sodium loop made of 316SS</a:t>
            </a:r>
          </a:p>
          <a:p>
            <a:r>
              <a:rPr lang="en-US" sz="2200" dirty="0"/>
              <a:t>The weight loss caused by the dissolution of the elements in the steel is measured in the high-temperature section, and the weight gain caused by the deposit of the dissolved elements in sodium is observed in the low-temperature section</a:t>
            </a:r>
          </a:p>
          <a:p>
            <a:endParaRPr lang="en-US" sz="2200" dirty="0"/>
          </a:p>
          <a:p>
            <a:endParaRPr lang="en-US" sz="2200" dirty="0"/>
          </a:p>
        </p:txBody>
      </p:sp>
      <p:pic>
        <p:nvPicPr>
          <p:cNvPr id="6" name="Content Placeholder 5">
            <a:extLst>
              <a:ext uri="{FF2B5EF4-FFF2-40B4-BE49-F238E27FC236}">
                <a16:creationId xmlns:a16="http://schemas.microsoft.com/office/drawing/2014/main" id="{4292A330-9738-9346-B2D2-317406C0E004}"/>
              </a:ext>
            </a:extLst>
          </p:cNvPr>
          <p:cNvPicPr>
            <a:picLocks noGrp="1" noChangeAspect="1"/>
          </p:cNvPicPr>
          <p:nvPr>
            <p:ph sz="half" idx="2"/>
          </p:nvPr>
        </p:nvPicPr>
        <p:blipFill>
          <a:blip r:embed="rId2"/>
          <a:stretch>
            <a:fillRect/>
          </a:stretch>
        </p:blipFill>
        <p:spPr>
          <a:xfrm>
            <a:off x="6674977" y="2277259"/>
            <a:ext cx="4907423" cy="3259931"/>
          </a:xfrm>
          <a:prstGeom prst="rect">
            <a:avLst/>
          </a:prstGeom>
        </p:spPr>
      </p:pic>
      <p:sp>
        <p:nvSpPr>
          <p:cNvPr id="5" name="Slide Number Placeholder 4">
            <a:extLst>
              <a:ext uri="{FF2B5EF4-FFF2-40B4-BE49-F238E27FC236}">
                <a16:creationId xmlns:a16="http://schemas.microsoft.com/office/drawing/2014/main" id="{13E4FCDC-66F6-4942-B92C-3F7248E25BE2}"/>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1381187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F1D8-592A-AD4B-9E64-9767AA09101A}"/>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E04BA5BE-75C5-5D4E-8676-678618A700EE}"/>
              </a:ext>
            </a:extLst>
          </p:cNvPr>
          <p:cNvSpPr>
            <a:spLocks noGrp="1"/>
          </p:cNvSpPr>
          <p:nvPr>
            <p:ph sz="half" idx="1"/>
          </p:nvPr>
        </p:nvSpPr>
        <p:spPr>
          <a:xfrm>
            <a:off x="609600" y="1968503"/>
            <a:ext cx="10972800" cy="1665345"/>
          </a:xfrm>
        </p:spPr>
        <p:txBody>
          <a:bodyPr/>
          <a:lstStyle/>
          <a:p>
            <a:r>
              <a:rPr lang="en-US" sz="2200" dirty="0"/>
              <a:t>Dissolution of the elements in the material is observed in the high-temperature section, and precipitation is observed in the low-temperature section</a:t>
            </a:r>
          </a:p>
          <a:p>
            <a:endParaRPr lang="en-US" sz="2200" dirty="0"/>
          </a:p>
        </p:txBody>
      </p:sp>
      <p:sp>
        <p:nvSpPr>
          <p:cNvPr id="5" name="Slide Number Placeholder 4">
            <a:extLst>
              <a:ext uri="{FF2B5EF4-FFF2-40B4-BE49-F238E27FC236}">
                <a16:creationId xmlns:a16="http://schemas.microsoft.com/office/drawing/2014/main" id="{296EA24F-AAC9-3547-9852-C5B5F84A217A}"/>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CCD71BA5-368F-584D-A94A-5C2DBD2CF3A9}"/>
              </a:ext>
            </a:extLst>
          </p:cNvPr>
          <p:cNvPicPr>
            <a:picLocks noChangeAspect="1"/>
          </p:cNvPicPr>
          <p:nvPr/>
        </p:nvPicPr>
        <p:blipFill>
          <a:blip r:embed="rId2"/>
          <a:stretch>
            <a:fillRect/>
          </a:stretch>
        </p:blipFill>
        <p:spPr>
          <a:xfrm>
            <a:off x="1334173" y="2867572"/>
            <a:ext cx="9523653" cy="3038675"/>
          </a:xfrm>
          <a:prstGeom prst="rect">
            <a:avLst/>
          </a:prstGeom>
        </p:spPr>
      </p:pic>
    </p:spTree>
    <p:extLst>
      <p:ext uri="{BB962C8B-B14F-4D97-AF65-F5344CB8AC3E}">
        <p14:creationId xmlns:p14="http://schemas.microsoft.com/office/powerpoint/2010/main" val="2316493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EBFD-F693-B34D-B0E2-B62AAAB649A3}"/>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1C1062C9-556F-F646-B710-7385A3FD25D7}"/>
              </a:ext>
            </a:extLst>
          </p:cNvPr>
          <p:cNvSpPr>
            <a:spLocks noGrp="1"/>
          </p:cNvSpPr>
          <p:nvPr>
            <p:ph sz="half" idx="1"/>
          </p:nvPr>
        </p:nvSpPr>
        <p:spPr>
          <a:xfrm>
            <a:off x="609600" y="1968503"/>
            <a:ext cx="6468094" cy="4157663"/>
          </a:xfrm>
        </p:spPr>
        <p:txBody>
          <a:bodyPr/>
          <a:lstStyle/>
          <a:p>
            <a:r>
              <a:rPr lang="en-US" sz="2200" dirty="0"/>
              <a:t>Type II-Corrosion Produced Through Chemical Reaction with the Impurities in Sodium</a:t>
            </a:r>
          </a:p>
          <a:p>
            <a:r>
              <a:rPr lang="en-US" sz="2200" dirty="0"/>
              <a:t>The most important element in the impurities in sodium is oxygen</a:t>
            </a:r>
          </a:p>
          <a:p>
            <a:r>
              <a:rPr lang="en-US" sz="2200" dirty="0"/>
              <a:t>Sodium is the reducing agent, and its affinity to oxygen is very strong</a:t>
            </a:r>
          </a:p>
          <a:p>
            <a:r>
              <a:rPr lang="en-US" sz="2200" dirty="0"/>
              <a:t>The solubility of oxygen in sodium is significantly higher than in water</a:t>
            </a:r>
          </a:p>
          <a:p>
            <a:r>
              <a:rPr lang="en-US" sz="2200" dirty="0"/>
              <a:t>The introduction of oxygen into sodium may occur during refueling, supplementing of the reactor cover gas, opening of the coolant boundary for maintenance operations, etc. </a:t>
            </a:r>
          </a:p>
          <a:p>
            <a:endParaRPr lang="en-US" sz="2200" dirty="0"/>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DDCE3FF3-6FF7-FA46-A01F-9F933C0891A4}"/>
              </a:ext>
            </a:extLst>
          </p:cNvPr>
          <p:cNvPicPr>
            <a:picLocks noGrp="1" noChangeAspect="1"/>
          </p:cNvPicPr>
          <p:nvPr>
            <p:ph sz="half" idx="2"/>
          </p:nvPr>
        </p:nvPicPr>
        <p:blipFill>
          <a:blip r:embed="rId2"/>
          <a:stretch>
            <a:fillRect/>
          </a:stretch>
        </p:blipFill>
        <p:spPr>
          <a:xfrm>
            <a:off x="7181017" y="2024744"/>
            <a:ext cx="4769518" cy="4090583"/>
          </a:xfrm>
          <a:prstGeom prst="rect">
            <a:avLst/>
          </a:prstGeom>
        </p:spPr>
      </p:pic>
      <p:sp>
        <p:nvSpPr>
          <p:cNvPr id="5" name="Slide Number Placeholder 4">
            <a:extLst>
              <a:ext uri="{FF2B5EF4-FFF2-40B4-BE49-F238E27FC236}">
                <a16:creationId xmlns:a16="http://schemas.microsoft.com/office/drawing/2014/main" id="{4800BBB2-BF27-7443-AD0A-AD0D03E2F328}"/>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3196646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8398-890C-F642-8244-077F8F7EF663}"/>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FEB685D1-E991-A243-9D12-F2260D37AC78}"/>
              </a:ext>
            </a:extLst>
          </p:cNvPr>
          <p:cNvSpPr>
            <a:spLocks noGrp="1"/>
          </p:cNvSpPr>
          <p:nvPr>
            <p:ph sz="half" idx="1"/>
          </p:nvPr>
        </p:nvSpPr>
        <p:spPr>
          <a:xfrm>
            <a:off x="609599" y="1968503"/>
            <a:ext cx="6563095" cy="4157663"/>
          </a:xfrm>
        </p:spPr>
        <p:txBody>
          <a:bodyPr/>
          <a:lstStyle/>
          <a:p>
            <a:r>
              <a:rPr lang="en-US" sz="2200" dirty="0"/>
              <a:t>These are the paths for contamination through oxides adhering to the components and the impurities in the gas</a:t>
            </a:r>
          </a:p>
          <a:p>
            <a:r>
              <a:rPr lang="en-US" sz="2200" dirty="0"/>
              <a:t>The control of impurities in sodium can be achieved by using techniques to deposit the dissolved impurities in sodium</a:t>
            </a:r>
          </a:p>
          <a:p>
            <a:r>
              <a:rPr lang="en-US" sz="2200" dirty="0"/>
              <a:t>The thermodynamically stable oxide in sodium is sodium oxide, Na2O</a:t>
            </a:r>
          </a:p>
          <a:p>
            <a:r>
              <a:rPr lang="en-US" sz="2200" dirty="0"/>
              <a:t>Fe spontaneously reacts with Na2O above 380C, forming Na4FeO3</a:t>
            </a:r>
          </a:p>
          <a:p>
            <a:endParaRPr lang="en-US" sz="2200" dirty="0"/>
          </a:p>
          <a:p>
            <a:endParaRPr lang="en-US" sz="2200" dirty="0"/>
          </a:p>
        </p:txBody>
      </p:sp>
      <p:sp>
        <p:nvSpPr>
          <p:cNvPr id="5" name="Slide Number Placeholder 4">
            <a:extLst>
              <a:ext uri="{FF2B5EF4-FFF2-40B4-BE49-F238E27FC236}">
                <a16:creationId xmlns:a16="http://schemas.microsoft.com/office/drawing/2014/main" id="{8F4874AE-52D2-3941-9942-0DA4E97E47D9}"/>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Content Placeholder 5">
            <a:extLst>
              <a:ext uri="{FF2B5EF4-FFF2-40B4-BE49-F238E27FC236}">
                <a16:creationId xmlns:a16="http://schemas.microsoft.com/office/drawing/2014/main" id="{3F07F25C-A095-5642-A449-20D61CC460E0}"/>
              </a:ext>
            </a:extLst>
          </p:cNvPr>
          <p:cNvPicPr>
            <a:picLocks noGrp="1" noChangeAspect="1"/>
          </p:cNvPicPr>
          <p:nvPr>
            <p:ph sz="half" idx="2"/>
          </p:nvPr>
        </p:nvPicPr>
        <p:blipFill>
          <a:blip r:embed="rId2"/>
          <a:stretch>
            <a:fillRect/>
          </a:stretch>
        </p:blipFill>
        <p:spPr>
          <a:xfrm>
            <a:off x="7172695" y="1778495"/>
            <a:ext cx="3728851" cy="3807908"/>
          </a:xfrm>
          <a:prstGeom prst="rect">
            <a:avLst/>
          </a:prstGeom>
        </p:spPr>
      </p:pic>
      <p:pic>
        <p:nvPicPr>
          <p:cNvPr id="7" name="Picture 6">
            <a:extLst>
              <a:ext uri="{FF2B5EF4-FFF2-40B4-BE49-F238E27FC236}">
                <a16:creationId xmlns:a16="http://schemas.microsoft.com/office/drawing/2014/main" id="{BB34F4B4-5901-904D-AD54-11DE040DBDEE}"/>
              </a:ext>
            </a:extLst>
          </p:cNvPr>
          <p:cNvPicPr>
            <a:picLocks noChangeAspect="1"/>
          </p:cNvPicPr>
          <p:nvPr/>
        </p:nvPicPr>
        <p:blipFill>
          <a:blip r:embed="rId3"/>
          <a:stretch>
            <a:fillRect/>
          </a:stretch>
        </p:blipFill>
        <p:spPr>
          <a:xfrm>
            <a:off x="7723409" y="5770566"/>
            <a:ext cx="3162300" cy="355600"/>
          </a:xfrm>
          <a:prstGeom prst="rect">
            <a:avLst/>
          </a:prstGeom>
        </p:spPr>
      </p:pic>
    </p:spTree>
    <p:extLst>
      <p:ext uri="{BB962C8B-B14F-4D97-AF65-F5344CB8AC3E}">
        <p14:creationId xmlns:p14="http://schemas.microsoft.com/office/powerpoint/2010/main" val="4269924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F9A5-B008-A04C-93AD-5D0ED9FF1C91}"/>
              </a:ext>
            </a:extLst>
          </p:cNvPr>
          <p:cNvSpPr>
            <a:spLocks noGrp="1"/>
          </p:cNvSpPr>
          <p:nvPr>
            <p:ph type="title"/>
          </p:nvPr>
        </p:nvSpPr>
        <p:spPr/>
        <p:txBody>
          <a:bodyPr/>
          <a:lstStyle/>
          <a:p>
            <a:r>
              <a:rPr lang="en-US" dirty="0"/>
              <a:t>Na Corrosion of Steel</a:t>
            </a:r>
          </a:p>
        </p:txBody>
      </p:sp>
      <p:sp>
        <p:nvSpPr>
          <p:cNvPr id="3" name="Content Placeholder 2">
            <a:extLst>
              <a:ext uri="{FF2B5EF4-FFF2-40B4-BE49-F238E27FC236}">
                <a16:creationId xmlns:a16="http://schemas.microsoft.com/office/drawing/2014/main" id="{F9E5152F-079F-084C-A070-71735687A497}"/>
              </a:ext>
            </a:extLst>
          </p:cNvPr>
          <p:cNvSpPr>
            <a:spLocks noGrp="1"/>
          </p:cNvSpPr>
          <p:nvPr>
            <p:ph sz="half" idx="1"/>
          </p:nvPr>
        </p:nvSpPr>
        <p:spPr>
          <a:xfrm>
            <a:off x="609600" y="1968503"/>
            <a:ext cx="6254338" cy="4157663"/>
          </a:xfrm>
        </p:spPr>
        <p:txBody>
          <a:bodyPr/>
          <a:lstStyle/>
          <a:p>
            <a:r>
              <a:rPr lang="en-US" sz="2200" dirty="0"/>
              <a:t>The important factors which influence the corrosion of the steels in sodium are: (1) immersion time, (2) temperature, (3) dissolved oxygen, (4) sodium velocity, (5) alloy elements, and (6) carburization and decarburization</a:t>
            </a:r>
          </a:p>
          <a:p>
            <a:r>
              <a:rPr lang="en-US" sz="2200" dirty="0"/>
              <a:t>Ni and Mn have high Na solubilities and dissolve first in selective (start-up) corrosion, whereas Fe corrodes in general (steady-state) corrosion</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EEC2702A-D768-9D41-A649-2376E4F87FC8}"/>
              </a:ext>
            </a:extLst>
          </p:cNvPr>
          <p:cNvPicPr>
            <a:picLocks noGrp="1" noChangeAspect="1"/>
          </p:cNvPicPr>
          <p:nvPr>
            <p:ph sz="half" idx="2"/>
          </p:nvPr>
        </p:nvPicPr>
        <p:blipFill>
          <a:blip r:embed="rId2"/>
          <a:stretch>
            <a:fillRect/>
          </a:stretch>
        </p:blipFill>
        <p:spPr>
          <a:xfrm>
            <a:off x="7311223" y="2145880"/>
            <a:ext cx="4271177" cy="3802908"/>
          </a:xfrm>
          <a:prstGeom prst="rect">
            <a:avLst/>
          </a:prstGeom>
        </p:spPr>
      </p:pic>
      <p:sp>
        <p:nvSpPr>
          <p:cNvPr id="5" name="Slide Number Placeholder 4">
            <a:extLst>
              <a:ext uri="{FF2B5EF4-FFF2-40B4-BE49-F238E27FC236}">
                <a16:creationId xmlns:a16="http://schemas.microsoft.com/office/drawing/2014/main" id="{0604BF2F-993E-FA4B-A8C8-F9A672CBA29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402586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E721-D352-624A-8C7F-593FC3BB9568}"/>
              </a:ext>
            </a:extLst>
          </p:cNvPr>
          <p:cNvSpPr>
            <a:spLocks noGrp="1"/>
          </p:cNvSpPr>
          <p:nvPr>
            <p:ph type="title"/>
          </p:nvPr>
        </p:nvSpPr>
        <p:spPr/>
        <p:txBody>
          <a:bodyPr/>
          <a:lstStyle/>
          <a:p>
            <a:r>
              <a:rPr lang="en-US" dirty="0"/>
              <a:t>Na Corrosion of Steel</a:t>
            </a:r>
          </a:p>
        </p:txBody>
      </p:sp>
      <p:sp>
        <p:nvSpPr>
          <p:cNvPr id="3" name="Content Placeholder 2">
            <a:extLst>
              <a:ext uri="{FF2B5EF4-FFF2-40B4-BE49-F238E27FC236}">
                <a16:creationId xmlns:a16="http://schemas.microsoft.com/office/drawing/2014/main" id="{DC04F040-91FB-CC4D-B3B7-81371603BDA9}"/>
              </a:ext>
            </a:extLst>
          </p:cNvPr>
          <p:cNvSpPr>
            <a:spLocks noGrp="1"/>
          </p:cNvSpPr>
          <p:nvPr>
            <p:ph sz="half" idx="1"/>
          </p:nvPr>
        </p:nvSpPr>
        <p:spPr/>
        <p:txBody>
          <a:bodyPr/>
          <a:lstStyle/>
          <a:p>
            <a:r>
              <a:rPr lang="en-US" sz="2200" dirty="0"/>
              <a:t>Corrosion rate follows an Arrhenius function</a:t>
            </a:r>
          </a:p>
          <a:p>
            <a:r>
              <a:rPr lang="en-US" sz="2200" dirty="0"/>
              <a:t>The activation energy is a function of temperature, and agrees with the activation energy of solubility in Na</a:t>
            </a:r>
          </a:p>
          <a:p>
            <a:r>
              <a:rPr lang="en-US" sz="2200" dirty="0"/>
              <a:t>This matches the understanding of corrosion through dissolution processes</a:t>
            </a:r>
          </a:p>
          <a:p>
            <a:r>
              <a:rPr lang="en-US" sz="2200" dirty="0"/>
              <a:t>The corrosion rate is proportional to the oxygen concentration to a power n</a:t>
            </a:r>
          </a:p>
          <a:p>
            <a:r>
              <a:rPr lang="en-US" sz="2200" dirty="0"/>
              <a:t>Thus, limiting O2 in the Na can limit corrosion</a:t>
            </a:r>
          </a:p>
          <a:p>
            <a:endParaRPr lang="en-US" sz="2200" dirty="0"/>
          </a:p>
        </p:txBody>
      </p:sp>
      <p:sp>
        <p:nvSpPr>
          <p:cNvPr id="5" name="Slide Number Placeholder 4">
            <a:extLst>
              <a:ext uri="{FF2B5EF4-FFF2-40B4-BE49-F238E27FC236}">
                <a16:creationId xmlns:a16="http://schemas.microsoft.com/office/drawing/2014/main" id="{2366F64B-F199-8445-B555-DCBB18A4A8BB}"/>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6" name="Content Placeholder 5">
            <a:extLst>
              <a:ext uri="{FF2B5EF4-FFF2-40B4-BE49-F238E27FC236}">
                <a16:creationId xmlns:a16="http://schemas.microsoft.com/office/drawing/2014/main" id="{A65EDD3F-1619-8D45-AC8D-CF56DF5D348B}"/>
              </a:ext>
            </a:extLst>
          </p:cNvPr>
          <p:cNvPicPr>
            <a:picLocks noGrp="1" noChangeAspect="1"/>
          </p:cNvPicPr>
          <p:nvPr>
            <p:ph sz="half" idx="2"/>
          </p:nvPr>
        </p:nvPicPr>
        <p:blipFill>
          <a:blip r:embed="rId2"/>
          <a:stretch>
            <a:fillRect/>
          </a:stretch>
        </p:blipFill>
        <p:spPr>
          <a:xfrm>
            <a:off x="6096000" y="1687987"/>
            <a:ext cx="3609991" cy="4850927"/>
          </a:xfrm>
          <a:prstGeom prst="rect">
            <a:avLst/>
          </a:prstGeom>
        </p:spPr>
      </p:pic>
      <p:pic>
        <p:nvPicPr>
          <p:cNvPr id="7" name="Picture 6">
            <a:extLst>
              <a:ext uri="{FF2B5EF4-FFF2-40B4-BE49-F238E27FC236}">
                <a16:creationId xmlns:a16="http://schemas.microsoft.com/office/drawing/2014/main" id="{2AC5D08D-E4FC-C14B-A181-1A796BC75B49}"/>
              </a:ext>
            </a:extLst>
          </p:cNvPr>
          <p:cNvPicPr>
            <a:picLocks noChangeAspect="1"/>
          </p:cNvPicPr>
          <p:nvPr/>
        </p:nvPicPr>
        <p:blipFill>
          <a:blip r:embed="rId3"/>
          <a:stretch>
            <a:fillRect/>
          </a:stretch>
        </p:blipFill>
        <p:spPr>
          <a:xfrm>
            <a:off x="9536392" y="2452378"/>
            <a:ext cx="2541320" cy="1710047"/>
          </a:xfrm>
          <a:prstGeom prst="rect">
            <a:avLst/>
          </a:prstGeom>
        </p:spPr>
      </p:pic>
      <p:pic>
        <p:nvPicPr>
          <p:cNvPr id="8" name="Picture 7">
            <a:extLst>
              <a:ext uri="{FF2B5EF4-FFF2-40B4-BE49-F238E27FC236}">
                <a16:creationId xmlns:a16="http://schemas.microsoft.com/office/drawing/2014/main" id="{CBA4DFC7-0B8F-904D-AF61-1ACB8C39466A}"/>
              </a:ext>
            </a:extLst>
          </p:cNvPr>
          <p:cNvPicPr>
            <a:picLocks noChangeAspect="1"/>
          </p:cNvPicPr>
          <p:nvPr/>
        </p:nvPicPr>
        <p:blipFill>
          <a:blip r:embed="rId4"/>
          <a:stretch>
            <a:fillRect/>
          </a:stretch>
        </p:blipFill>
        <p:spPr>
          <a:xfrm>
            <a:off x="9505451" y="4247840"/>
            <a:ext cx="2562328" cy="1575892"/>
          </a:xfrm>
          <a:prstGeom prst="rect">
            <a:avLst/>
          </a:prstGeom>
        </p:spPr>
      </p:pic>
    </p:spTree>
    <p:extLst>
      <p:ext uri="{BB962C8B-B14F-4D97-AF65-F5344CB8AC3E}">
        <p14:creationId xmlns:p14="http://schemas.microsoft.com/office/powerpoint/2010/main" val="3707728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B105-ED48-0746-88CF-F9411E3F0C21}"/>
              </a:ext>
            </a:extLst>
          </p:cNvPr>
          <p:cNvSpPr>
            <a:spLocks noGrp="1"/>
          </p:cNvSpPr>
          <p:nvPr>
            <p:ph type="title"/>
          </p:nvPr>
        </p:nvSpPr>
        <p:spPr/>
        <p:txBody>
          <a:bodyPr/>
          <a:lstStyle/>
          <a:p>
            <a:r>
              <a:rPr lang="en-US" dirty="0"/>
              <a:t>Na Corrosion in Steel</a:t>
            </a:r>
          </a:p>
        </p:txBody>
      </p:sp>
      <p:sp>
        <p:nvSpPr>
          <p:cNvPr id="3" name="Content Placeholder 2">
            <a:extLst>
              <a:ext uri="{FF2B5EF4-FFF2-40B4-BE49-F238E27FC236}">
                <a16:creationId xmlns:a16="http://schemas.microsoft.com/office/drawing/2014/main" id="{BBE58F6E-C689-9D4D-9A47-77AA1D6591EF}"/>
              </a:ext>
            </a:extLst>
          </p:cNvPr>
          <p:cNvSpPr>
            <a:spLocks noGrp="1"/>
          </p:cNvSpPr>
          <p:nvPr>
            <p:ph sz="half" idx="1"/>
          </p:nvPr>
        </p:nvSpPr>
        <p:spPr>
          <a:xfrm>
            <a:off x="609600" y="1968503"/>
            <a:ext cx="5071400" cy="4157663"/>
          </a:xfrm>
        </p:spPr>
        <p:txBody>
          <a:bodyPr/>
          <a:lstStyle/>
          <a:p>
            <a:r>
              <a:rPr lang="en-US" sz="2200" dirty="0"/>
              <a:t>Because this is a dissolution driven process, the alloying elements are key to corrosion rates</a:t>
            </a:r>
          </a:p>
          <a:p>
            <a:r>
              <a:rPr lang="en-US" sz="2200" dirty="0"/>
              <a:t>Ni is especially soluble in Na, and as Ni content increases, corrosion rates increase</a:t>
            </a:r>
          </a:p>
          <a:p>
            <a:r>
              <a:rPr lang="en-US" sz="2200" dirty="0"/>
              <a:t>Cr has a much low solubility in Na and is thus preferred as an alloying element for Na-facing components</a:t>
            </a:r>
          </a:p>
          <a:p>
            <a:r>
              <a:rPr lang="en-US" sz="2200" dirty="0"/>
              <a:t>Decarburization or steels can also occur due to the temperature-dependent solubility of C in Na</a:t>
            </a:r>
          </a:p>
        </p:txBody>
      </p:sp>
      <p:pic>
        <p:nvPicPr>
          <p:cNvPr id="6" name="Content Placeholder 5">
            <a:extLst>
              <a:ext uri="{FF2B5EF4-FFF2-40B4-BE49-F238E27FC236}">
                <a16:creationId xmlns:a16="http://schemas.microsoft.com/office/drawing/2014/main" id="{697ADFCC-2D65-924E-B533-A60A1736CD03}"/>
              </a:ext>
            </a:extLst>
          </p:cNvPr>
          <p:cNvPicPr>
            <a:picLocks noGrp="1" noChangeAspect="1"/>
          </p:cNvPicPr>
          <p:nvPr>
            <p:ph sz="half" idx="2"/>
          </p:nvPr>
        </p:nvPicPr>
        <p:blipFill>
          <a:blip r:embed="rId2"/>
          <a:stretch>
            <a:fillRect/>
          </a:stretch>
        </p:blipFill>
        <p:spPr>
          <a:xfrm>
            <a:off x="5810356" y="2095562"/>
            <a:ext cx="3132837" cy="3619376"/>
          </a:xfrm>
          <a:prstGeom prst="rect">
            <a:avLst/>
          </a:prstGeom>
        </p:spPr>
      </p:pic>
      <p:sp>
        <p:nvSpPr>
          <p:cNvPr id="5" name="Slide Number Placeholder 4">
            <a:extLst>
              <a:ext uri="{FF2B5EF4-FFF2-40B4-BE49-F238E27FC236}">
                <a16:creationId xmlns:a16="http://schemas.microsoft.com/office/drawing/2014/main" id="{6BE89178-C003-EC46-AB3F-2C358691A52B}"/>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7" name="Picture 6">
            <a:extLst>
              <a:ext uri="{FF2B5EF4-FFF2-40B4-BE49-F238E27FC236}">
                <a16:creationId xmlns:a16="http://schemas.microsoft.com/office/drawing/2014/main" id="{7CEDAC1D-BF76-534F-8BCE-6567C81BD9C7}"/>
              </a:ext>
            </a:extLst>
          </p:cNvPr>
          <p:cNvPicPr>
            <a:picLocks noChangeAspect="1"/>
          </p:cNvPicPr>
          <p:nvPr/>
        </p:nvPicPr>
        <p:blipFill>
          <a:blip r:embed="rId3"/>
          <a:stretch>
            <a:fillRect/>
          </a:stretch>
        </p:blipFill>
        <p:spPr>
          <a:xfrm>
            <a:off x="8943193" y="2222624"/>
            <a:ext cx="3248807" cy="3365252"/>
          </a:xfrm>
          <a:prstGeom prst="rect">
            <a:avLst/>
          </a:prstGeom>
        </p:spPr>
      </p:pic>
    </p:spTree>
    <p:extLst>
      <p:ext uri="{BB962C8B-B14F-4D97-AF65-F5344CB8AC3E}">
        <p14:creationId xmlns:p14="http://schemas.microsoft.com/office/powerpoint/2010/main" val="790133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8D39-9721-DD4B-959D-E2EC6C762310}"/>
              </a:ext>
            </a:extLst>
          </p:cNvPr>
          <p:cNvSpPr>
            <a:spLocks noGrp="1"/>
          </p:cNvSpPr>
          <p:nvPr>
            <p:ph type="title"/>
          </p:nvPr>
        </p:nvSpPr>
        <p:spPr/>
        <p:txBody>
          <a:bodyPr/>
          <a:lstStyle/>
          <a:p>
            <a:r>
              <a:rPr lang="en-US" dirty="0"/>
              <a:t>Na Corrosion in </a:t>
            </a:r>
            <a:r>
              <a:rPr lang="en-US" dirty="0" err="1"/>
              <a:t>Monju</a:t>
            </a:r>
            <a:endParaRPr lang="en-US" dirty="0"/>
          </a:p>
        </p:txBody>
      </p:sp>
      <p:sp>
        <p:nvSpPr>
          <p:cNvPr id="3" name="Content Placeholder 2">
            <a:extLst>
              <a:ext uri="{FF2B5EF4-FFF2-40B4-BE49-F238E27FC236}">
                <a16:creationId xmlns:a16="http://schemas.microsoft.com/office/drawing/2014/main" id="{25033A5B-18E7-9D43-A9F2-82C5F4ECF7F3}"/>
              </a:ext>
            </a:extLst>
          </p:cNvPr>
          <p:cNvSpPr>
            <a:spLocks noGrp="1"/>
          </p:cNvSpPr>
          <p:nvPr>
            <p:ph sz="half" idx="1"/>
          </p:nvPr>
        </p:nvSpPr>
        <p:spPr/>
        <p:txBody>
          <a:bodyPr/>
          <a:lstStyle/>
          <a:p>
            <a:r>
              <a:rPr lang="en-US" sz="2200" dirty="0"/>
              <a:t>A corrosion formula was applied for the design and operation of the SFR </a:t>
            </a:r>
            <a:r>
              <a:rPr lang="en-US" sz="2200" dirty="0" err="1"/>
              <a:t>Monju</a:t>
            </a:r>
            <a:r>
              <a:rPr lang="en-US" sz="2200" dirty="0"/>
              <a:t>, where the rate R is in mm/</a:t>
            </a:r>
            <a:r>
              <a:rPr lang="en-US" sz="2200" dirty="0" err="1"/>
              <a:t>yr</a:t>
            </a:r>
            <a:endParaRPr lang="en-US" sz="2200" dirty="0"/>
          </a:p>
          <a:p>
            <a:r>
              <a:rPr lang="en-US" sz="2200" dirty="0"/>
              <a:t>This equation is valid for structural materials types 304SS, 316SS, 321SS, and 2.25Cr–1Mo steel, and takes into account temperature and dissolved oxygen concentration</a:t>
            </a:r>
          </a:p>
          <a:p>
            <a:r>
              <a:rPr lang="en-US" sz="2200" dirty="0"/>
              <a:t>Slightly modified equations were developed for cladding materials</a:t>
            </a:r>
          </a:p>
          <a:p>
            <a:endParaRPr lang="en-US" sz="2200" dirty="0"/>
          </a:p>
          <a:p>
            <a:endParaRPr lang="en-US" sz="2200" dirty="0"/>
          </a:p>
        </p:txBody>
      </p:sp>
      <p:pic>
        <p:nvPicPr>
          <p:cNvPr id="6" name="Content Placeholder 5">
            <a:extLst>
              <a:ext uri="{FF2B5EF4-FFF2-40B4-BE49-F238E27FC236}">
                <a16:creationId xmlns:a16="http://schemas.microsoft.com/office/drawing/2014/main" id="{7C9134E1-EF86-3E45-AC5A-1D268DA0DF5C}"/>
              </a:ext>
            </a:extLst>
          </p:cNvPr>
          <p:cNvPicPr>
            <a:picLocks noGrp="1" noChangeAspect="1"/>
          </p:cNvPicPr>
          <p:nvPr>
            <p:ph sz="half" idx="2"/>
          </p:nvPr>
        </p:nvPicPr>
        <p:blipFill>
          <a:blip r:embed="rId2"/>
          <a:stretch>
            <a:fillRect/>
          </a:stretch>
        </p:blipFill>
        <p:spPr>
          <a:xfrm>
            <a:off x="6647377" y="3015502"/>
            <a:ext cx="4450021" cy="826995"/>
          </a:xfrm>
          <a:prstGeom prst="rect">
            <a:avLst/>
          </a:prstGeom>
        </p:spPr>
      </p:pic>
      <p:sp>
        <p:nvSpPr>
          <p:cNvPr id="5" name="Slide Number Placeholder 4">
            <a:extLst>
              <a:ext uri="{FF2B5EF4-FFF2-40B4-BE49-F238E27FC236}">
                <a16:creationId xmlns:a16="http://schemas.microsoft.com/office/drawing/2014/main" id="{DED31898-70FD-CB4C-9A2C-51C5DD536874}"/>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185205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A5DE-9466-7147-B389-5BA54D330939}"/>
              </a:ext>
            </a:extLst>
          </p:cNvPr>
          <p:cNvSpPr>
            <a:spLocks noGrp="1"/>
          </p:cNvSpPr>
          <p:nvPr>
            <p:ph type="title"/>
          </p:nvPr>
        </p:nvSpPr>
        <p:spPr/>
        <p:txBody>
          <a:bodyPr/>
          <a:lstStyle/>
          <a:p>
            <a:r>
              <a:rPr lang="en-US" dirty="0"/>
              <a:t>Sodium Effects on Mechanical Properties</a:t>
            </a:r>
          </a:p>
        </p:txBody>
      </p:sp>
      <p:sp>
        <p:nvSpPr>
          <p:cNvPr id="3" name="Content Placeholder 2">
            <a:extLst>
              <a:ext uri="{FF2B5EF4-FFF2-40B4-BE49-F238E27FC236}">
                <a16:creationId xmlns:a16="http://schemas.microsoft.com/office/drawing/2014/main" id="{9D347F8F-0CDC-5947-95CB-BBC45C248551}"/>
              </a:ext>
            </a:extLst>
          </p:cNvPr>
          <p:cNvSpPr>
            <a:spLocks noGrp="1"/>
          </p:cNvSpPr>
          <p:nvPr>
            <p:ph sz="half" idx="1"/>
          </p:nvPr>
        </p:nvSpPr>
        <p:spPr/>
        <p:txBody>
          <a:bodyPr/>
          <a:lstStyle/>
          <a:p>
            <a:r>
              <a:rPr lang="en-US" sz="2200" dirty="0"/>
              <a:t>The effect of sodium on the mechanical strength of steel is determined by three factors: (a) corrosion and mass transfer, (b) decarburization and carburization, and (c) reduction</a:t>
            </a:r>
          </a:p>
          <a:p>
            <a:r>
              <a:rPr lang="en-US" sz="2200" dirty="0"/>
              <a:t>Since the cladding tubes are thin components and are exposed to high temperatures, the sodium corrosion affecting the base metal is larger than that of the structural materials</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0D6C2F26-5355-794E-8995-DFB1E0219092}"/>
              </a:ext>
            </a:extLst>
          </p:cNvPr>
          <p:cNvPicPr>
            <a:picLocks noGrp="1" noChangeAspect="1"/>
          </p:cNvPicPr>
          <p:nvPr>
            <p:ph sz="half" idx="2"/>
          </p:nvPr>
        </p:nvPicPr>
        <p:blipFill>
          <a:blip r:embed="rId2"/>
          <a:stretch>
            <a:fillRect/>
          </a:stretch>
        </p:blipFill>
        <p:spPr>
          <a:xfrm>
            <a:off x="6953249" y="4633914"/>
            <a:ext cx="3581400" cy="1905000"/>
          </a:xfrm>
          <a:prstGeom prst="rect">
            <a:avLst/>
          </a:prstGeom>
        </p:spPr>
      </p:pic>
      <p:sp>
        <p:nvSpPr>
          <p:cNvPr id="5" name="Slide Number Placeholder 4">
            <a:extLst>
              <a:ext uri="{FF2B5EF4-FFF2-40B4-BE49-F238E27FC236}">
                <a16:creationId xmlns:a16="http://schemas.microsoft.com/office/drawing/2014/main" id="{FF4E447F-2EE8-374D-9865-E5D5CADBB8DD}"/>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
        <p:nvSpPr>
          <p:cNvPr id="7" name="TextBox 6">
            <a:extLst>
              <a:ext uri="{FF2B5EF4-FFF2-40B4-BE49-F238E27FC236}">
                <a16:creationId xmlns:a16="http://schemas.microsoft.com/office/drawing/2014/main" id="{E76E18CF-AB4C-594A-AA68-4FD83D2877B2}"/>
              </a:ext>
            </a:extLst>
          </p:cNvPr>
          <p:cNvSpPr txBox="1"/>
          <p:nvPr/>
        </p:nvSpPr>
        <p:spPr>
          <a:xfrm>
            <a:off x="7781636" y="1870751"/>
            <a:ext cx="1911927" cy="369332"/>
          </a:xfrm>
          <a:prstGeom prst="rect">
            <a:avLst/>
          </a:prstGeom>
          <a:noFill/>
        </p:spPr>
        <p:txBody>
          <a:bodyPr wrap="square" rtlCol="0">
            <a:spAutoFit/>
          </a:bodyPr>
          <a:lstStyle/>
          <a:p>
            <a:pPr algn="ctr"/>
            <a:r>
              <a:rPr lang="en-US" dirty="0"/>
              <a:t>Creep Strength</a:t>
            </a:r>
          </a:p>
        </p:txBody>
      </p:sp>
      <p:pic>
        <p:nvPicPr>
          <p:cNvPr id="8" name="Picture 7">
            <a:extLst>
              <a:ext uri="{FF2B5EF4-FFF2-40B4-BE49-F238E27FC236}">
                <a16:creationId xmlns:a16="http://schemas.microsoft.com/office/drawing/2014/main" id="{C2304E06-5644-3F4D-870D-0C87F0AB2EE1}"/>
              </a:ext>
            </a:extLst>
          </p:cNvPr>
          <p:cNvPicPr>
            <a:picLocks noChangeAspect="1"/>
          </p:cNvPicPr>
          <p:nvPr/>
        </p:nvPicPr>
        <p:blipFill>
          <a:blip r:embed="rId3"/>
          <a:stretch>
            <a:fillRect/>
          </a:stretch>
        </p:blipFill>
        <p:spPr>
          <a:xfrm>
            <a:off x="6953249" y="2240083"/>
            <a:ext cx="3568700" cy="2260600"/>
          </a:xfrm>
          <a:prstGeom prst="rect">
            <a:avLst/>
          </a:prstGeom>
        </p:spPr>
      </p:pic>
    </p:spTree>
    <p:extLst>
      <p:ext uri="{BB962C8B-B14F-4D97-AF65-F5344CB8AC3E}">
        <p14:creationId xmlns:p14="http://schemas.microsoft.com/office/powerpoint/2010/main" val="2216967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CB85-838B-B649-80DC-13F4B182E0BB}"/>
              </a:ext>
            </a:extLst>
          </p:cNvPr>
          <p:cNvSpPr>
            <a:spLocks noGrp="1"/>
          </p:cNvSpPr>
          <p:nvPr>
            <p:ph type="title"/>
          </p:nvPr>
        </p:nvSpPr>
        <p:spPr/>
        <p:txBody>
          <a:bodyPr/>
          <a:lstStyle/>
          <a:p>
            <a:r>
              <a:rPr lang="en-US" dirty="0"/>
              <a:t>Na-Water/Air Reactions</a:t>
            </a:r>
          </a:p>
        </p:txBody>
      </p:sp>
      <p:sp>
        <p:nvSpPr>
          <p:cNvPr id="3" name="Content Placeholder 2">
            <a:extLst>
              <a:ext uri="{FF2B5EF4-FFF2-40B4-BE49-F238E27FC236}">
                <a16:creationId xmlns:a16="http://schemas.microsoft.com/office/drawing/2014/main" id="{73589024-5CFC-184D-A9E7-D9EEC988E8A8}"/>
              </a:ext>
            </a:extLst>
          </p:cNvPr>
          <p:cNvSpPr>
            <a:spLocks noGrp="1"/>
          </p:cNvSpPr>
          <p:nvPr>
            <p:ph sz="half" idx="1"/>
          </p:nvPr>
        </p:nvSpPr>
        <p:spPr>
          <a:xfrm>
            <a:off x="609599" y="1968503"/>
            <a:ext cx="7228115" cy="4157663"/>
          </a:xfrm>
        </p:spPr>
        <p:txBody>
          <a:bodyPr/>
          <a:lstStyle/>
          <a:p>
            <a:r>
              <a:rPr lang="en-US" sz="2200" dirty="0"/>
              <a:t>One of the weak points of the present SFRs is the steam generator</a:t>
            </a:r>
          </a:p>
          <a:p>
            <a:r>
              <a:rPr lang="en-US" sz="2200" dirty="0"/>
              <a:t>If the steam generator tube is damaged, high-temperature pressurized steam is blown into the sodium</a:t>
            </a:r>
          </a:p>
          <a:p>
            <a:r>
              <a:rPr lang="en-US" sz="2200" dirty="0"/>
              <a:t>The environment around the failed tube is heated to high temperature (potentially up to 1200C) due to exothermic reactions</a:t>
            </a:r>
          </a:p>
          <a:p>
            <a:r>
              <a:rPr lang="en-US" sz="2200" dirty="0"/>
              <a:t>When high-temperature sodium is leaked into the atmosphere, it reacts with oxygen, and sodium oxides are formed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B59DB698-1892-1B4E-B98A-E7834925E8BC}"/>
              </a:ext>
            </a:extLst>
          </p:cNvPr>
          <p:cNvPicPr>
            <a:picLocks noGrp="1" noChangeAspect="1"/>
          </p:cNvPicPr>
          <p:nvPr>
            <p:ph sz="half" idx="2"/>
          </p:nvPr>
        </p:nvPicPr>
        <p:blipFill>
          <a:blip r:embed="rId2"/>
          <a:stretch>
            <a:fillRect/>
          </a:stretch>
        </p:blipFill>
        <p:spPr>
          <a:xfrm>
            <a:off x="7988300" y="3177352"/>
            <a:ext cx="3594100" cy="876300"/>
          </a:xfrm>
          <a:prstGeom prst="rect">
            <a:avLst/>
          </a:prstGeom>
        </p:spPr>
      </p:pic>
      <p:sp>
        <p:nvSpPr>
          <p:cNvPr id="5" name="Slide Number Placeholder 4">
            <a:extLst>
              <a:ext uri="{FF2B5EF4-FFF2-40B4-BE49-F238E27FC236}">
                <a16:creationId xmlns:a16="http://schemas.microsoft.com/office/drawing/2014/main" id="{923EA4FC-25C8-D944-8E7B-C1D5BC364F19}"/>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7" name="Picture 6">
            <a:extLst>
              <a:ext uri="{FF2B5EF4-FFF2-40B4-BE49-F238E27FC236}">
                <a16:creationId xmlns:a16="http://schemas.microsoft.com/office/drawing/2014/main" id="{2B4E0E25-0C9B-8D4B-9E1F-5C20B3D51C63}"/>
              </a:ext>
            </a:extLst>
          </p:cNvPr>
          <p:cNvPicPr>
            <a:picLocks noChangeAspect="1"/>
          </p:cNvPicPr>
          <p:nvPr/>
        </p:nvPicPr>
        <p:blipFill>
          <a:blip r:embed="rId3"/>
          <a:stretch>
            <a:fillRect/>
          </a:stretch>
        </p:blipFill>
        <p:spPr>
          <a:xfrm>
            <a:off x="7924800" y="2303031"/>
            <a:ext cx="3657600" cy="800100"/>
          </a:xfrm>
          <a:prstGeom prst="rect">
            <a:avLst/>
          </a:prstGeom>
        </p:spPr>
      </p:pic>
      <p:pic>
        <p:nvPicPr>
          <p:cNvPr id="8" name="Picture 7">
            <a:extLst>
              <a:ext uri="{FF2B5EF4-FFF2-40B4-BE49-F238E27FC236}">
                <a16:creationId xmlns:a16="http://schemas.microsoft.com/office/drawing/2014/main" id="{15073C22-63C5-534D-8A87-DBCDA4CF4A30}"/>
              </a:ext>
            </a:extLst>
          </p:cNvPr>
          <p:cNvPicPr>
            <a:picLocks noChangeAspect="1"/>
          </p:cNvPicPr>
          <p:nvPr/>
        </p:nvPicPr>
        <p:blipFill>
          <a:blip r:embed="rId4"/>
          <a:stretch>
            <a:fillRect/>
          </a:stretch>
        </p:blipFill>
        <p:spPr>
          <a:xfrm>
            <a:off x="8026400" y="4096121"/>
            <a:ext cx="3556000" cy="1549400"/>
          </a:xfrm>
          <a:prstGeom prst="rect">
            <a:avLst/>
          </a:prstGeom>
        </p:spPr>
      </p:pic>
    </p:spTree>
    <p:extLst>
      <p:ext uri="{BB962C8B-B14F-4D97-AF65-F5344CB8AC3E}">
        <p14:creationId xmlns:p14="http://schemas.microsoft.com/office/powerpoint/2010/main" val="96711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018C-385B-1049-ACFA-F6D9FE3BAF13}"/>
              </a:ext>
            </a:extLst>
          </p:cNvPr>
          <p:cNvSpPr>
            <a:spLocks noGrp="1"/>
          </p:cNvSpPr>
          <p:nvPr>
            <p:ph type="title"/>
          </p:nvPr>
        </p:nvSpPr>
        <p:spPr/>
        <p:txBody>
          <a:bodyPr/>
          <a:lstStyle/>
          <a:p>
            <a:r>
              <a:rPr lang="en-US" dirty="0"/>
              <a:t>Solid Fission Products</a:t>
            </a:r>
          </a:p>
        </p:txBody>
      </p:sp>
      <p:sp>
        <p:nvSpPr>
          <p:cNvPr id="3" name="Content Placeholder 2">
            <a:extLst>
              <a:ext uri="{FF2B5EF4-FFF2-40B4-BE49-F238E27FC236}">
                <a16:creationId xmlns:a16="http://schemas.microsoft.com/office/drawing/2014/main" id="{04A6B6FB-589F-E04B-A7F7-777414FB96C6}"/>
              </a:ext>
            </a:extLst>
          </p:cNvPr>
          <p:cNvSpPr>
            <a:spLocks noGrp="1"/>
          </p:cNvSpPr>
          <p:nvPr>
            <p:ph sz="half" idx="1"/>
          </p:nvPr>
        </p:nvSpPr>
        <p:spPr/>
        <p:txBody>
          <a:bodyPr/>
          <a:lstStyle/>
          <a:p>
            <a:r>
              <a:rPr lang="en-US" sz="2200" dirty="0"/>
              <a:t>Fission products in oxide fuels can be grouped into 4/5 categories</a:t>
            </a:r>
          </a:p>
          <a:p>
            <a:r>
              <a:rPr lang="en-US" sz="2200" dirty="0"/>
              <a:t>Fission gases and volatile species</a:t>
            </a:r>
          </a:p>
          <a:p>
            <a:r>
              <a:rPr lang="en-US" sz="2200" dirty="0"/>
              <a:t>Metallic precipitates</a:t>
            </a:r>
          </a:p>
          <a:p>
            <a:r>
              <a:rPr lang="en-US" sz="2200" dirty="0"/>
              <a:t>Oxide precipitates</a:t>
            </a:r>
          </a:p>
          <a:p>
            <a:r>
              <a:rPr lang="en-US" sz="2200" dirty="0"/>
              <a:t>Soluble oxides</a:t>
            </a:r>
          </a:p>
          <a:p>
            <a:r>
              <a:rPr lang="en-US" sz="2200" dirty="0"/>
              <a:t>LWR fuel vs Pu-containing MOX fuel, we see a higher concentration Ru, Rh, Pd, and a lower concentration of Zr and Mo</a:t>
            </a:r>
          </a:p>
          <a:p>
            <a:endParaRPr lang="en-US" sz="2200" dirty="0"/>
          </a:p>
        </p:txBody>
      </p:sp>
      <p:pic>
        <p:nvPicPr>
          <p:cNvPr id="6" name="Content Placeholder 5">
            <a:extLst>
              <a:ext uri="{FF2B5EF4-FFF2-40B4-BE49-F238E27FC236}">
                <a16:creationId xmlns:a16="http://schemas.microsoft.com/office/drawing/2014/main" id="{C03B8B5F-71C7-CD4C-A8F0-798DBEF9EA6D}"/>
              </a:ext>
            </a:extLst>
          </p:cNvPr>
          <p:cNvPicPr>
            <a:picLocks noGrp="1" noChangeAspect="1"/>
          </p:cNvPicPr>
          <p:nvPr>
            <p:ph sz="half" idx="2"/>
          </p:nvPr>
        </p:nvPicPr>
        <p:blipFill>
          <a:blip r:embed="rId2"/>
          <a:stretch>
            <a:fillRect/>
          </a:stretch>
        </p:blipFill>
        <p:spPr>
          <a:xfrm>
            <a:off x="6388100" y="2415381"/>
            <a:ext cx="5003800" cy="3263900"/>
          </a:xfrm>
          <a:prstGeom prst="rect">
            <a:avLst/>
          </a:prstGeom>
        </p:spPr>
      </p:pic>
      <p:sp>
        <p:nvSpPr>
          <p:cNvPr id="5" name="Slide Number Placeholder 4">
            <a:extLst>
              <a:ext uri="{FF2B5EF4-FFF2-40B4-BE49-F238E27FC236}">
                <a16:creationId xmlns:a16="http://schemas.microsoft.com/office/drawing/2014/main" id="{92663ABC-724E-0D48-B18F-DDF7C756BD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1438437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7A17-D94E-3349-A5EF-9F1CC82168A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FB37710-2201-2445-AACB-50B137AE829A}"/>
              </a:ext>
            </a:extLst>
          </p:cNvPr>
          <p:cNvSpPr>
            <a:spLocks noGrp="1"/>
          </p:cNvSpPr>
          <p:nvPr>
            <p:ph sz="half" idx="1"/>
          </p:nvPr>
        </p:nvSpPr>
        <p:spPr>
          <a:xfrm>
            <a:off x="609600" y="1968503"/>
            <a:ext cx="10972800" cy="4157663"/>
          </a:xfrm>
        </p:spPr>
        <p:txBody>
          <a:bodyPr/>
          <a:lstStyle/>
          <a:p>
            <a:r>
              <a:rPr lang="en-US" sz="2400" dirty="0"/>
              <a:t>Na has high thermal conductivity, high heat capacity, and can exist as a liquid at operational temperatures and atmospheric pressures</a:t>
            </a:r>
          </a:p>
          <a:p>
            <a:r>
              <a:rPr lang="en-US" sz="2400" dirty="0"/>
              <a:t>Na is generally compatible with steels, but corrosion does take place</a:t>
            </a:r>
          </a:p>
          <a:p>
            <a:r>
              <a:rPr lang="en-US" sz="2400" dirty="0"/>
              <a:t>Corrosion is a dissolution type process, and weight gain/loss can occur due to temperature gradients producing differing solubilities, and interaction with impurities such as oxygen</a:t>
            </a:r>
          </a:p>
          <a:p>
            <a:r>
              <a:rPr lang="en-US" sz="2400" dirty="0"/>
              <a:t>Compared to LWR aqueous corrosion, Na is well behaved, corrosion is fairly slow, and it does not significantly degrade mechanical properties</a:t>
            </a:r>
          </a:p>
        </p:txBody>
      </p:sp>
      <p:sp>
        <p:nvSpPr>
          <p:cNvPr id="5" name="Slide Number Placeholder 4">
            <a:extLst>
              <a:ext uri="{FF2B5EF4-FFF2-40B4-BE49-F238E27FC236}">
                <a16:creationId xmlns:a16="http://schemas.microsoft.com/office/drawing/2014/main" id="{4A894F0F-E62F-0B42-BAE6-7E1342017AA0}"/>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64462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31</a:t>
            </a:fld>
            <a:endParaRPr lang="en-US"/>
          </a:p>
        </p:txBody>
      </p:sp>
    </p:spTree>
    <p:extLst>
      <p:ext uri="{BB962C8B-B14F-4D97-AF65-F5344CB8AC3E}">
        <p14:creationId xmlns:p14="http://schemas.microsoft.com/office/powerpoint/2010/main" val="2867231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CCB-7415-0644-BA83-3A60CDDE05CD}"/>
              </a:ext>
            </a:extLst>
          </p:cNvPr>
          <p:cNvSpPr>
            <a:spLocks noGrp="1"/>
          </p:cNvSpPr>
          <p:nvPr>
            <p:ph type="title"/>
          </p:nvPr>
        </p:nvSpPr>
        <p:spPr/>
        <p:txBody>
          <a:bodyPr/>
          <a:lstStyle/>
          <a:p>
            <a:r>
              <a:rPr lang="en-US" dirty="0"/>
              <a:t>Concluded SFRs</a:t>
            </a:r>
          </a:p>
        </p:txBody>
      </p:sp>
      <p:sp>
        <p:nvSpPr>
          <p:cNvPr id="3" name="Content Placeholder 2">
            <a:extLst>
              <a:ext uri="{FF2B5EF4-FFF2-40B4-BE49-F238E27FC236}">
                <a16:creationId xmlns:a16="http://schemas.microsoft.com/office/drawing/2014/main" id="{E06FBDA6-F86B-2E47-A5BE-43366BD7429A}"/>
              </a:ext>
            </a:extLst>
          </p:cNvPr>
          <p:cNvSpPr>
            <a:spLocks noGrp="1"/>
          </p:cNvSpPr>
          <p:nvPr>
            <p:ph idx="1"/>
          </p:nvPr>
        </p:nvSpPr>
        <p:spPr/>
        <p:txBody>
          <a:bodyPr/>
          <a:lstStyle/>
          <a:p>
            <a:r>
              <a:rPr lang="en-US" dirty="0"/>
              <a:t>Quiz on SFR lectures next Thursday, 9/30</a:t>
            </a:r>
          </a:p>
        </p:txBody>
      </p:sp>
      <p:sp>
        <p:nvSpPr>
          <p:cNvPr id="4" name="Slide Number Placeholder 3">
            <a:extLst>
              <a:ext uri="{FF2B5EF4-FFF2-40B4-BE49-F238E27FC236}">
                <a16:creationId xmlns:a16="http://schemas.microsoft.com/office/drawing/2014/main" id="{3B064498-9F3C-3347-A6E3-870C50984E35}"/>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3413062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077-E59D-7A47-B44B-9EEFE63920A7}"/>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C1A2BD2C-4E65-324F-B9F0-2674236F0284}"/>
              </a:ext>
            </a:extLst>
          </p:cNvPr>
          <p:cNvSpPr>
            <a:spLocks noGrp="1"/>
          </p:cNvSpPr>
          <p:nvPr>
            <p:ph sz="half" idx="1"/>
          </p:nvPr>
        </p:nvSpPr>
        <p:spPr/>
        <p:txBody>
          <a:bodyPr/>
          <a:lstStyle/>
          <a:p>
            <a:r>
              <a:rPr lang="en-US" sz="2000" dirty="0"/>
              <a:t>Mo, Tc, Ru, Rh, and Pd form prominent phases in irradiated nuclear fuels commonly referred to as “white inclusions,” “noble metal,” or “five-metal” precipitates</a:t>
            </a:r>
          </a:p>
          <a:p>
            <a:r>
              <a:rPr lang="en-US" sz="2000" dirty="0"/>
              <a:t>The particles exist as a solid solution taking on the hexagonal close packed (hcp) structure</a:t>
            </a:r>
          </a:p>
          <a:p>
            <a:r>
              <a:rPr lang="en-US" sz="2000" dirty="0"/>
              <a:t>The particle size, frequency, and composition exist over a wide range, depending on the burnup and position found within the pellet</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C84C28D-F26E-EC43-9AAE-E7D616EF7035}"/>
              </a:ext>
            </a:extLst>
          </p:cNvPr>
          <p:cNvPicPr>
            <a:picLocks noGrp="1" noChangeAspect="1"/>
          </p:cNvPicPr>
          <p:nvPr>
            <p:ph sz="half" idx="2"/>
          </p:nvPr>
        </p:nvPicPr>
        <p:blipFill>
          <a:blip r:embed="rId2"/>
          <a:stretch>
            <a:fillRect/>
          </a:stretch>
        </p:blipFill>
        <p:spPr>
          <a:xfrm>
            <a:off x="6197600" y="2143564"/>
            <a:ext cx="4890814" cy="3458243"/>
          </a:xfrm>
          <a:prstGeom prst="rect">
            <a:avLst/>
          </a:prstGeom>
        </p:spPr>
      </p:pic>
      <p:sp>
        <p:nvSpPr>
          <p:cNvPr id="5" name="Slide Number Placeholder 4">
            <a:extLst>
              <a:ext uri="{FF2B5EF4-FFF2-40B4-BE49-F238E27FC236}">
                <a16:creationId xmlns:a16="http://schemas.microsoft.com/office/drawing/2014/main" id="{2A38C00D-893B-EE46-809C-CAD40D4CFE2D}"/>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56465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5362-0171-C640-A17E-74C18D0F00DB}"/>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9ADC5525-BFBA-6146-A665-4D0CB7C245DB}"/>
              </a:ext>
            </a:extLst>
          </p:cNvPr>
          <p:cNvSpPr>
            <a:spLocks noGrp="1"/>
          </p:cNvSpPr>
          <p:nvPr>
            <p:ph sz="half" idx="1"/>
          </p:nvPr>
        </p:nvSpPr>
        <p:spPr/>
        <p:txBody>
          <a:bodyPr/>
          <a:lstStyle/>
          <a:p>
            <a:r>
              <a:rPr lang="en-US" sz="2000" dirty="0"/>
              <a:t>In the columnar grain region of the fuel, the particles are commonly 5-10 </a:t>
            </a:r>
            <a:r>
              <a:rPr lang="en-US" sz="2000" dirty="0">
                <a:latin typeface="Symbol" pitchFamily="2" charset="2"/>
              </a:rPr>
              <a:t>m</a:t>
            </a:r>
            <a:r>
              <a:rPr lang="en-US" sz="2000" dirty="0"/>
              <a:t>m in diameter , collecting primarily on the grain boundaries</a:t>
            </a:r>
          </a:p>
          <a:p>
            <a:r>
              <a:rPr lang="en-US" sz="2000" dirty="0"/>
              <a:t>Particles tend to be much smaller (2 </a:t>
            </a:r>
            <a:r>
              <a:rPr lang="en-US" sz="2000" dirty="0">
                <a:latin typeface="Symbol" pitchFamily="2" charset="2"/>
              </a:rPr>
              <a:t>m</a:t>
            </a:r>
            <a:r>
              <a:rPr lang="en-US" sz="2000" dirty="0"/>
              <a:t>m and below) in the equiaxed and as-sintered regions, but occur more frequently </a:t>
            </a:r>
            <a:r>
              <a:rPr lang="en-US" sz="2000" dirty="0" err="1"/>
              <a:t>intragranularly</a:t>
            </a:r>
            <a:endParaRPr lang="en-US" sz="2000" dirty="0"/>
          </a:p>
          <a:p>
            <a:r>
              <a:rPr lang="en-US" sz="2000" dirty="0"/>
              <a:t>The particles form as a result of fission product phase agglomeration, as opposed to nucleation and growth process</a:t>
            </a:r>
          </a:p>
          <a:p>
            <a:endParaRPr lang="en-US" sz="2000" dirty="0"/>
          </a:p>
        </p:txBody>
      </p:sp>
      <p:pic>
        <p:nvPicPr>
          <p:cNvPr id="6" name="Content Placeholder 5">
            <a:extLst>
              <a:ext uri="{FF2B5EF4-FFF2-40B4-BE49-F238E27FC236}">
                <a16:creationId xmlns:a16="http://schemas.microsoft.com/office/drawing/2014/main" id="{E0FF34BE-514F-2C4D-8452-B03794A0CD21}"/>
              </a:ext>
            </a:extLst>
          </p:cNvPr>
          <p:cNvPicPr>
            <a:picLocks noGrp="1" noChangeAspect="1"/>
          </p:cNvPicPr>
          <p:nvPr>
            <p:ph sz="half" idx="2"/>
          </p:nvPr>
        </p:nvPicPr>
        <p:blipFill>
          <a:blip r:embed="rId2"/>
          <a:stretch>
            <a:fillRect/>
          </a:stretch>
        </p:blipFill>
        <p:spPr>
          <a:xfrm>
            <a:off x="6197600" y="2505680"/>
            <a:ext cx="5384800" cy="3083303"/>
          </a:xfrm>
          <a:prstGeom prst="rect">
            <a:avLst/>
          </a:prstGeom>
        </p:spPr>
      </p:pic>
      <p:sp>
        <p:nvSpPr>
          <p:cNvPr id="5" name="Slide Number Placeholder 4">
            <a:extLst>
              <a:ext uri="{FF2B5EF4-FFF2-40B4-BE49-F238E27FC236}">
                <a16:creationId xmlns:a16="http://schemas.microsoft.com/office/drawing/2014/main" id="{ED4E3A19-DEC5-C942-B3DC-2DE0F4EDB636}"/>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
        <p:nvSpPr>
          <p:cNvPr id="7" name="TextBox 6">
            <a:extLst>
              <a:ext uri="{FF2B5EF4-FFF2-40B4-BE49-F238E27FC236}">
                <a16:creationId xmlns:a16="http://schemas.microsoft.com/office/drawing/2014/main" id="{38EC7E62-0393-2D44-90C7-F67FBC6AD7BB}"/>
              </a:ext>
            </a:extLst>
          </p:cNvPr>
          <p:cNvSpPr txBox="1"/>
          <p:nvPr/>
        </p:nvSpPr>
        <p:spPr>
          <a:xfrm>
            <a:off x="6423572" y="2167126"/>
            <a:ext cx="2364827" cy="338554"/>
          </a:xfrm>
          <a:prstGeom prst="rect">
            <a:avLst/>
          </a:prstGeom>
          <a:noFill/>
        </p:spPr>
        <p:txBody>
          <a:bodyPr wrap="square" rtlCol="0">
            <a:spAutoFit/>
          </a:bodyPr>
          <a:lstStyle/>
          <a:p>
            <a:pPr algn="ctr"/>
            <a:r>
              <a:rPr lang="en-US" sz="1600" dirty="0"/>
              <a:t>Columnar Grain Region</a:t>
            </a:r>
          </a:p>
        </p:txBody>
      </p:sp>
      <p:sp>
        <p:nvSpPr>
          <p:cNvPr id="8" name="TextBox 7">
            <a:extLst>
              <a:ext uri="{FF2B5EF4-FFF2-40B4-BE49-F238E27FC236}">
                <a16:creationId xmlns:a16="http://schemas.microsoft.com/office/drawing/2014/main" id="{A17A85DB-3477-1449-894E-CDA10AF7CE8F}"/>
              </a:ext>
            </a:extLst>
          </p:cNvPr>
          <p:cNvSpPr txBox="1"/>
          <p:nvPr/>
        </p:nvSpPr>
        <p:spPr>
          <a:xfrm>
            <a:off x="9014371" y="2167126"/>
            <a:ext cx="2364827" cy="338554"/>
          </a:xfrm>
          <a:prstGeom prst="rect">
            <a:avLst/>
          </a:prstGeom>
          <a:noFill/>
        </p:spPr>
        <p:txBody>
          <a:bodyPr wrap="square" rtlCol="0">
            <a:spAutoFit/>
          </a:bodyPr>
          <a:lstStyle/>
          <a:p>
            <a:pPr algn="ctr"/>
            <a:r>
              <a:rPr lang="en-US" sz="1600" dirty="0"/>
              <a:t>Equiaxed Grain Region</a:t>
            </a:r>
          </a:p>
        </p:txBody>
      </p:sp>
    </p:spTree>
    <p:extLst>
      <p:ext uri="{BB962C8B-B14F-4D97-AF65-F5344CB8AC3E}">
        <p14:creationId xmlns:p14="http://schemas.microsoft.com/office/powerpoint/2010/main" val="469998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2E58-9AE8-8C4A-A4E9-971A117D48F2}"/>
              </a:ext>
            </a:extLst>
          </p:cNvPr>
          <p:cNvSpPr>
            <a:spLocks noGrp="1"/>
          </p:cNvSpPr>
          <p:nvPr>
            <p:ph type="title"/>
          </p:nvPr>
        </p:nvSpPr>
        <p:spPr/>
        <p:txBody>
          <a:bodyPr/>
          <a:lstStyle/>
          <a:p>
            <a:r>
              <a:rPr lang="en-US" dirty="0"/>
              <a:t>Oxide Phases</a:t>
            </a:r>
          </a:p>
        </p:txBody>
      </p:sp>
      <p:sp>
        <p:nvSpPr>
          <p:cNvPr id="3" name="Content Placeholder 2">
            <a:extLst>
              <a:ext uri="{FF2B5EF4-FFF2-40B4-BE49-F238E27FC236}">
                <a16:creationId xmlns:a16="http://schemas.microsoft.com/office/drawing/2014/main" id="{5D1DFC64-802E-ED43-BE80-06AA3881165E}"/>
              </a:ext>
            </a:extLst>
          </p:cNvPr>
          <p:cNvSpPr>
            <a:spLocks noGrp="1"/>
          </p:cNvSpPr>
          <p:nvPr>
            <p:ph sz="half" idx="1"/>
          </p:nvPr>
        </p:nvSpPr>
        <p:spPr>
          <a:xfrm>
            <a:off x="609600" y="1968503"/>
            <a:ext cx="5588000" cy="4157663"/>
          </a:xfrm>
        </p:spPr>
        <p:txBody>
          <a:bodyPr/>
          <a:lstStyle/>
          <a:p>
            <a:r>
              <a:rPr lang="en-US" sz="2000" dirty="0"/>
              <a:t>Oxides containing Sr, Zr, or the rare earth (RE) elements form solid solutions with either UO2, PuO2, or both at low concentrations</a:t>
            </a:r>
          </a:p>
          <a:p>
            <a:r>
              <a:rPr lang="en-US" sz="2000" dirty="0"/>
              <a:t>Barium is only soluble to 1.6 at% in MOX fuels and thus precipitates a separate oxide phase at higher concentrations</a:t>
            </a:r>
          </a:p>
          <a:p>
            <a:r>
              <a:rPr lang="en-US" sz="2000" dirty="0"/>
              <a:t>These oxides, commonly referred to as the “grey phase,” form ABO3 perovskite structures, in which A=(Ba1-x-y, </a:t>
            </a:r>
            <a:r>
              <a:rPr lang="en-US" sz="2000" dirty="0" err="1"/>
              <a:t>Srx</a:t>
            </a:r>
            <a:r>
              <a:rPr lang="en-US" sz="2000" dirty="0"/>
              <a:t>, </a:t>
            </a:r>
            <a:r>
              <a:rPr lang="en-US" sz="2000" dirty="0" err="1"/>
              <a:t>Csy</a:t>
            </a:r>
            <a:r>
              <a:rPr lang="en-US" sz="2000" dirty="0"/>
              <a:t>, </a:t>
            </a:r>
            <a:r>
              <a:rPr lang="en-US" sz="2000" dirty="0" err="1"/>
              <a:t>x,y</a:t>
            </a:r>
            <a:r>
              <a:rPr lang="en-US" sz="2000" dirty="0"/>
              <a:t> ≪1) and B=(U, Pu, Zr, Mo, RE)</a:t>
            </a:r>
          </a:p>
          <a:p>
            <a:r>
              <a:rPr lang="en-US" sz="2000" dirty="0"/>
              <a:t>The particles are primarily Ba rich, followed by Zr, U, Pu, Mo, Sr, and trace amounts of the remaining products</a:t>
            </a:r>
          </a:p>
          <a:p>
            <a:endParaRPr lang="en-US" sz="2000" dirty="0"/>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6F2A44FA-914D-8B45-B4C0-3E8EE9446F99}"/>
              </a:ext>
            </a:extLst>
          </p:cNvPr>
          <p:cNvSpPr>
            <a:spLocks noGrp="1"/>
          </p:cNvSpPr>
          <p:nvPr>
            <p:ph sz="half" idx="2"/>
          </p:nvPr>
        </p:nvSpPr>
        <p:spPr>
          <a:xfrm>
            <a:off x="6197599" y="1968503"/>
            <a:ext cx="5710621" cy="4157663"/>
          </a:xfrm>
        </p:spPr>
        <p:txBody>
          <a:bodyPr/>
          <a:lstStyle/>
          <a:p>
            <a:r>
              <a:rPr lang="en-US" sz="2000" dirty="0"/>
              <a:t>Due to the sheer number of constituents, the structures are largely unknown</a:t>
            </a:r>
          </a:p>
          <a:p>
            <a:r>
              <a:rPr lang="en-US" sz="2000" dirty="0"/>
              <a:t>Grey phase is typically found in the equiaxed or outermost regions of the columnar grains commonly intermixed with other constituent oxides</a:t>
            </a:r>
          </a:p>
          <a:p>
            <a:endParaRPr lang="en-US" sz="2000" dirty="0"/>
          </a:p>
          <a:p>
            <a:endParaRPr lang="en-US" sz="2000" dirty="0"/>
          </a:p>
        </p:txBody>
      </p:sp>
      <p:sp>
        <p:nvSpPr>
          <p:cNvPr id="5" name="Slide Number Placeholder 4">
            <a:extLst>
              <a:ext uri="{FF2B5EF4-FFF2-40B4-BE49-F238E27FC236}">
                <a16:creationId xmlns:a16="http://schemas.microsoft.com/office/drawing/2014/main" id="{FAAC435F-12FB-8248-A31C-B9F24DF8BB8F}"/>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dirty="0"/>
          </a:p>
        </p:txBody>
      </p:sp>
      <p:pic>
        <p:nvPicPr>
          <p:cNvPr id="6" name="Picture 5">
            <a:extLst>
              <a:ext uri="{FF2B5EF4-FFF2-40B4-BE49-F238E27FC236}">
                <a16:creationId xmlns:a16="http://schemas.microsoft.com/office/drawing/2014/main" id="{92CC5C14-8E82-2848-A936-3D6B92610815}"/>
              </a:ext>
            </a:extLst>
          </p:cNvPr>
          <p:cNvPicPr>
            <a:picLocks noChangeAspect="1"/>
          </p:cNvPicPr>
          <p:nvPr/>
        </p:nvPicPr>
        <p:blipFill>
          <a:blip r:embed="rId2"/>
          <a:stretch>
            <a:fillRect/>
          </a:stretch>
        </p:blipFill>
        <p:spPr>
          <a:xfrm>
            <a:off x="6739977" y="3959383"/>
            <a:ext cx="4300045" cy="2877597"/>
          </a:xfrm>
          <a:prstGeom prst="rect">
            <a:avLst/>
          </a:prstGeom>
        </p:spPr>
      </p:pic>
    </p:spTree>
    <p:extLst>
      <p:ext uri="{BB962C8B-B14F-4D97-AF65-F5344CB8AC3E}">
        <p14:creationId xmlns:p14="http://schemas.microsoft.com/office/powerpoint/2010/main" val="92457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volatiles class of fission products produced during reactor operation are of particular interest to fuel-cladding interactions</a:t>
            </a:r>
          </a:p>
          <a:p>
            <a:r>
              <a:rPr lang="en-US" sz="2200" dirty="0"/>
              <a:t>Cs, </a:t>
            </a:r>
            <a:r>
              <a:rPr lang="en-US" sz="2200" dirty="0" err="1"/>
              <a:t>Te</a:t>
            </a:r>
            <a:r>
              <a:rPr lang="en-US" sz="2200" dirty="0"/>
              <a:t>, and I all evaporate at low operating temperatures and migrate to the coolest part of the fuel assembly where they react with fuel or cladding constituents</a:t>
            </a:r>
          </a:p>
          <a:p>
            <a:r>
              <a:rPr lang="en-US" sz="2200" dirty="0"/>
              <a:t>Mo has a tendency to combine with Cs and O to become volatile and migrate toward cooler fuel regions</a:t>
            </a:r>
          </a:p>
          <a:p>
            <a:endParaRPr lang="en-US" sz="2200" dirty="0"/>
          </a:p>
          <a:p>
            <a:endParaRPr lang="en-US" sz="2200" dirty="0"/>
          </a:p>
        </p:txBody>
      </p:sp>
      <p:sp>
        <p:nvSpPr>
          <p:cNvPr id="4" name="Content Placeholder 3">
            <a:extLst>
              <a:ext uri="{FF2B5EF4-FFF2-40B4-BE49-F238E27FC236}">
                <a16:creationId xmlns:a16="http://schemas.microsoft.com/office/drawing/2014/main" id="{F3A4FCED-8373-084C-B7D2-F6BB142F207F}"/>
              </a:ext>
            </a:extLst>
          </p:cNvPr>
          <p:cNvSpPr>
            <a:spLocks noGrp="1"/>
          </p:cNvSpPr>
          <p:nvPr>
            <p:ph sz="half" idx="2"/>
          </p:nvPr>
        </p:nvSpPr>
        <p:spPr/>
        <p:txBody>
          <a:bodyPr/>
          <a:lstStyle/>
          <a:p>
            <a:r>
              <a:rPr lang="en-US" sz="2200" dirty="0"/>
              <a:t>This has been termed Joint Oxide Gain (JOG)</a:t>
            </a:r>
          </a:p>
          <a:p>
            <a:r>
              <a:rPr lang="en-US" sz="2200" dirty="0"/>
              <a:t>JOG is an oxide buildup formed on the fuel surface between the pellet and cladding</a:t>
            </a:r>
          </a:p>
          <a:p>
            <a:r>
              <a:rPr lang="en-US" sz="2200" dirty="0"/>
              <a:t>Primarily Cs2MoO4 or Cs2(U, Pu)O4, the JOG structure is irregular and dense, found in regions where the peak fuel temperature is lowest</a:t>
            </a:r>
          </a:p>
          <a:p>
            <a:endParaRPr lang="en-US" sz="2200" dirty="0"/>
          </a:p>
          <a:p>
            <a:endParaRPr lang="en-US" sz="2200" dirty="0"/>
          </a:p>
        </p:txBody>
      </p:sp>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911537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 constituents of the JOG structure evaporate from the fuel pellet at high temperatures and condense to become solid at the cooler top or bottom of the fuel assemblies</a:t>
            </a:r>
          </a:p>
          <a:p>
            <a:r>
              <a:rPr lang="en-US" sz="2200" dirty="0"/>
              <a:t>It is believed that the existence of JOG aids in thermal transport of the fuel, as the oxide structures have higher thermal conductivity than a fuel-cladding gap filled with fission gases</a:t>
            </a:r>
          </a:p>
          <a:p>
            <a:endParaRPr lang="en-US" sz="2200" dirty="0"/>
          </a:p>
        </p:txBody>
      </p:sp>
      <p:pic>
        <p:nvPicPr>
          <p:cNvPr id="6" name="Content Placeholder 5">
            <a:extLst>
              <a:ext uri="{FF2B5EF4-FFF2-40B4-BE49-F238E27FC236}">
                <a16:creationId xmlns:a16="http://schemas.microsoft.com/office/drawing/2014/main" id="{6F523490-3C9F-D74C-A262-21A623B00206}"/>
              </a:ext>
            </a:extLst>
          </p:cNvPr>
          <p:cNvPicPr>
            <a:picLocks noGrp="1" noChangeAspect="1"/>
          </p:cNvPicPr>
          <p:nvPr>
            <p:ph sz="half" idx="2"/>
          </p:nvPr>
        </p:nvPicPr>
        <p:blipFill>
          <a:blip r:embed="rId2"/>
          <a:stretch>
            <a:fillRect/>
          </a:stretch>
        </p:blipFill>
        <p:spPr>
          <a:xfrm>
            <a:off x="6197600" y="1994322"/>
            <a:ext cx="5384800" cy="4106018"/>
          </a:xfrm>
          <a:prstGeom prst="rect">
            <a:avLst/>
          </a:prstGeom>
        </p:spPr>
      </p:pic>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33927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The cladding inner surface temperature of LWR MOX fuels do not reach sufficiently high temperatures under normal operating conditions to initiate detrimental oxidation and chemical attack</a:t>
            </a:r>
          </a:p>
          <a:p>
            <a:r>
              <a:rPr lang="en-US" sz="2000" dirty="0"/>
              <a:t>FCCI manifests itself in three primary modes: matrix attack, intergranular attack, or combined, which demonstrates the properties of both matrix and intergranular attack</a:t>
            </a:r>
          </a:p>
          <a:p>
            <a:r>
              <a:rPr lang="en-US" sz="2000" dirty="0"/>
              <a:t>Matrix FCCI attack corresponds to the localized oxidation of the cladding material, with primarily oxidation of the Cr in the stainless steel</a:t>
            </a:r>
          </a:p>
          <a:p>
            <a:endParaRPr lang="en-US" sz="2000" dirty="0"/>
          </a:p>
          <a:p>
            <a:endParaRPr lang="en-US" sz="2000" dirty="0"/>
          </a:p>
        </p:txBody>
      </p:sp>
      <p:pic>
        <p:nvPicPr>
          <p:cNvPr id="6" name="Content Placeholder 5">
            <a:extLst>
              <a:ext uri="{FF2B5EF4-FFF2-40B4-BE49-F238E27FC236}">
                <a16:creationId xmlns:a16="http://schemas.microsoft.com/office/drawing/2014/main" id="{96C309C8-B1E8-3044-953E-EE3DE70B136A}"/>
              </a:ext>
            </a:extLst>
          </p:cNvPr>
          <p:cNvPicPr>
            <a:picLocks noGrp="1" noChangeAspect="1"/>
          </p:cNvPicPr>
          <p:nvPr>
            <p:ph sz="half" idx="2"/>
          </p:nvPr>
        </p:nvPicPr>
        <p:blipFill>
          <a:blip r:embed="rId2"/>
          <a:stretch>
            <a:fillRect/>
          </a:stretch>
        </p:blipFill>
        <p:spPr>
          <a:xfrm>
            <a:off x="6767072" y="1968500"/>
            <a:ext cx="4245855" cy="4157663"/>
          </a:xfrm>
          <a:prstGeom prst="rect">
            <a:avLst/>
          </a:prstGeom>
        </p:spPr>
      </p:pic>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10412785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36567</TotalTime>
  <Words>2260</Words>
  <Application>Microsoft Macintosh PowerPoint</Application>
  <PresentationFormat>Widescreen</PresentationFormat>
  <Paragraphs>188</Paragraphs>
  <Slides>32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Symbol</vt:lpstr>
      <vt:lpstr>Custom Design</vt:lpstr>
      <vt:lpstr>1_NCStateU-horizontal-left-logo</vt:lpstr>
      <vt:lpstr>NE 591: Advanced Reactor Materials</vt:lpstr>
      <vt:lpstr>Last Time</vt:lpstr>
      <vt:lpstr>Solid Fission Products</vt:lpstr>
      <vt:lpstr>Metallic Inclusions</vt:lpstr>
      <vt:lpstr>Metallic Inclusions</vt:lpstr>
      <vt:lpstr>Oxide Phases</vt:lpstr>
      <vt:lpstr>Joint Oxide Gain</vt:lpstr>
      <vt:lpstr>Joint Oxide Gain</vt:lpstr>
      <vt:lpstr>MOX FCCI</vt:lpstr>
      <vt:lpstr>MOX FCCI</vt:lpstr>
      <vt:lpstr>MOX FCCI</vt:lpstr>
      <vt:lpstr>MOX Summary</vt:lpstr>
      <vt:lpstr>Sodium coolant</vt:lpstr>
      <vt:lpstr>Liquid Metal Coolants</vt:lpstr>
      <vt:lpstr>Sodium</vt:lpstr>
      <vt:lpstr>Structural Material Selection for Na</vt:lpstr>
      <vt:lpstr>Solubilities and Compatability</vt:lpstr>
      <vt:lpstr>Sodium Corrosion</vt:lpstr>
      <vt:lpstr>Sodium Corrosion</vt:lpstr>
      <vt:lpstr>Sodium Corrosion</vt:lpstr>
      <vt:lpstr>Sodium Corrosion</vt:lpstr>
      <vt:lpstr>Sodium Corrosion</vt:lpstr>
      <vt:lpstr>Sodium Corrosion</vt:lpstr>
      <vt:lpstr>Na Corrosion of Steel</vt:lpstr>
      <vt:lpstr>Na Corrosion of Steel</vt:lpstr>
      <vt:lpstr>Na Corrosion in Steel</vt:lpstr>
      <vt:lpstr>Na Corrosion in Monju</vt:lpstr>
      <vt:lpstr>Sodium Effects on Mechanical Properties</vt:lpstr>
      <vt:lpstr>Na-Water/Air Reactions</vt:lpstr>
      <vt:lpstr>Summary</vt:lpstr>
      <vt:lpstr>Questions?</vt:lpstr>
      <vt:lpstr>Concluded SFRs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102</cp:revision>
  <dcterms:created xsi:type="dcterms:W3CDTF">2019-12-09T16:44:02Z</dcterms:created>
  <dcterms:modified xsi:type="dcterms:W3CDTF">2021-09-23T15:15:59Z</dcterms:modified>
</cp:coreProperties>
</file>